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51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D029B62B-26EF-42F7-B4BE-EA776CD0E84D}" type="datetimeFigureOut">
              <a:rPr lang="es-CO" smtClean="0"/>
              <a:t>16/07/2013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A459564-877D-4DCC-904E-FBBF2BB24C40}" type="slidenum">
              <a:rPr lang="es-CO" smtClean="0"/>
              <a:t>‹Nº›</a:t>
            </a:fld>
            <a:endParaRPr lang="es-CO"/>
          </a:p>
        </p:txBody>
      </p:sp>
    </p:spTree>
    <p:extLst>
      <p:ext uri="{BB962C8B-B14F-4D97-AF65-F5344CB8AC3E}">
        <p14:creationId xmlns:p14="http://schemas.microsoft.com/office/powerpoint/2010/main" val="3952133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029B62B-26EF-42F7-B4BE-EA776CD0E84D}" type="datetimeFigureOut">
              <a:rPr lang="es-CO" smtClean="0"/>
              <a:t>16/07/2013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A459564-877D-4DCC-904E-FBBF2BB24C40}" type="slidenum">
              <a:rPr lang="es-CO" smtClean="0"/>
              <a:t>‹Nº›</a:t>
            </a:fld>
            <a:endParaRPr lang="es-CO"/>
          </a:p>
        </p:txBody>
      </p:sp>
    </p:spTree>
    <p:extLst>
      <p:ext uri="{BB962C8B-B14F-4D97-AF65-F5344CB8AC3E}">
        <p14:creationId xmlns:p14="http://schemas.microsoft.com/office/powerpoint/2010/main" val="1206975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029B62B-26EF-42F7-B4BE-EA776CD0E84D}" type="datetimeFigureOut">
              <a:rPr lang="es-CO" smtClean="0"/>
              <a:t>16/07/2013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A459564-877D-4DCC-904E-FBBF2BB24C40}" type="slidenum">
              <a:rPr lang="es-CO" smtClean="0"/>
              <a:t>‹Nº›</a:t>
            </a:fld>
            <a:endParaRPr lang="es-CO"/>
          </a:p>
        </p:txBody>
      </p:sp>
    </p:spTree>
    <p:extLst>
      <p:ext uri="{BB962C8B-B14F-4D97-AF65-F5344CB8AC3E}">
        <p14:creationId xmlns:p14="http://schemas.microsoft.com/office/powerpoint/2010/main" val="12812757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D029B62B-26EF-42F7-B4BE-EA776CD0E84D}" type="datetimeFigureOut">
              <a:rPr lang="es-CO" smtClean="0"/>
              <a:t>16/07/2013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AA459564-877D-4DCC-904E-FBBF2BB24C40}" type="slidenum">
              <a:rPr lang="es-CO" smtClean="0"/>
              <a:t>‹Nº›</a:t>
            </a:fld>
            <a:endParaRPr lang="es-CO"/>
          </a:p>
        </p:txBody>
      </p:sp>
    </p:spTree>
    <p:extLst>
      <p:ext uri="{BB962C8B-B14F-4D97-AF65-F5344CB8AC3E}">
        <p14:creationId xmlns:p14="http://schemas.microsoft.com/office/powerpoint/2010/main" val="2617621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D029B62B-26EF-42F7-B4BE-EA776CD0E84D}" type="datetimeFigureOut">
              <a:rPr lang="es-CO" smtClean="0"/>
              <a:t>16/07/2013</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AA459564-877D-4DCC-904E-FBBF2BB24C40}" type="slidenum">
              <a:rPr lang="es-CO" smtClean="0"/>
              <a:t>‹Nº›</a:t>
            </a:fld>
            <a:endParaRPr lang="es-CO"/>
          </a:p>
        </p:txBody>
      </p:sp>
    </p:spTree>
    <p:extLst>
      <p:ext uri="{BB962C8B-B14F-4D97-AF65-F5344CB8AC3E}">
        <p14:creationId xmlns:p14="http://schemas.microsoft.com/office/powerpoint/2010/main" val="11878600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D029B62B-26EF-42F7-B4BE-EA776CD0E84D}" type="datetimeFigureOut">
              <a:rPr lang="es-CO" smtClean="0"/>
              <a:t>16/07/2013</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AA459564-877D-4DCC-904E-FBBF2BB24C40}" type="slidenum">
              <a:rPr lang="es-CO" smtClean="0"/>
              <a:t>‹Nº›</a:t>
            </a:fld>
            <a:endParaRPr lang="es-CO"/>
          </a:p>
        </p:txBody>
      </p:sp>
    </p:spTree>
    <p:extLst>
      <p:ext uri="{BB962C8B-B14F-4D97-AF65-F5344CB8AC3E}">
        <p14:creationId xmlns:p14="http://schemas.microsoft.com/office/powerpoint/2010/main" val="19063711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029B62B-26EF-42F7-B4BE-EA776CD0E84D}" type="datetimeFigureOut">
              <a:rPr lang="es-CO" smtClean="0"/>
              <a:t>16/07/2013</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AA459564-877D-4DCC-904E-FBBF2BB24C40}" type="slidenum">
              <a:rPr lang="es-CO" smtClean="0"/>
              <a:t>‹Nº›</a:t>
            </a:fld>
            <a:endParaRPr lang="es-CO"/>
          </a:p>
        </p:txBody>
      </p:sp>
    </p:spTree>
    <p:extLst>
      <p:ext uri="{BB962C8B-B14F-4D97-AF65-F5344CB8AC3E}">
        <p14:creationId xmlns:p14="http://schemas.microsoft.com/office/powerpoint/2010/main" val="25498521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029B62B-26EF-42F7-B4BE-EA776CD0E84D}" type="datetimeFigureOut">
              <a:rPr lang="es-CO" smtClean="0"/>
              <a:t>16/07/2013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AA459564-877D-4DCC-904E-FBBF2BB24C40}" type="slidenum">
              <a:rPr lang="es-CO" smtClean="0"/>
              <a:t>‹Nº›</a:t>
            </a:fld>
            <a:endParaRPr lang="es-CO"/>
          </a:p>
        </p:txBody>
      </p:sp>
    </p:spTree>
    <p:extLst>
      <p:ext uri="{BB962C8B-B14F-4D97-AF65-F5344CB8AC3E}">
        <p14:creationId xmlns:p14="http://schemas.microsoft.com/office/powerpoint/2010/main" val="36452404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029B62B-26EF-42F7-B4BE-EA776CD0E84D}" type="datetimeFigureOut">
              <a:rPr lang="es-CO" smtClean="0"/>
              <a:t>16/07/2013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AA459564-877D-4DCC-904E-FBBF2BB24C40}" type="slidenum">
              <a:rPr lang="es-CO" smtClean="0"/>
              <a:t>‹Nº›</a:t>
            </a:fld>
            <a:endParaRPr lang="es-CO"/>
          </a:p>
        </p:txBody>
      </p:sp>
    </p:spTree>
    <p:extLst>
      <p:ext uri="{BB962C8B-B14F-4D97-AF65-F5344CB8AC3E}">
        <p14:creationId xmlns:p14="http://schemas.microsoft.com/office/powerpoint/2010/main" val="34598355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029B62B-26EF-42F7-B4BE-EA776CD0E84D}" type="datetimeFigureOut">
              <a:rPr lang="es-CO" smtClean="0"/>
              <a:t>16/07/2013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A459564-877D-4DCC-904E-FBBF2BB24C40}" type="slidenum">
              <a:rPr lang="es-CO" smtClean="0"/>
              <a:t>‹Nº›</a:t>
            </a:fld>
            <a:endParaRPr lang="es-CO"/>
          </a:p>
        </p:txBody>
      </p:sp>
    </p:spTree>
    <p:extLst>
      <p:ext uri="{BB962C8B-B14F-4D97-AF65-F5344CB8AC3E}">
        <p14:creationId xmlns:p14="http://schemas.microsoft.com/office/powerpoint/2010/main" val="25606646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029B62B-26EF-42F7-B4BE-EA776CD0E84D}" type="datetimeFigureOut">
              <a:rPr lang="es-CO" smtClean="0"/>
              <a:t>16/07/2013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AA459564-877D-4DCC-904E-FBBF2BB24C40}" type="slidenum">
              <a:rPr lang="es-CO" smtClean="0"/>
              <a:t>‹Nº›</a:t>
            </a:fld>
            <a:endParaRPr lang="es-CO"/>
          </a:p>
        </p:txBody>
      </p:sp>
    </p:spTree>
    <p:extLst>
      <p:ext uri="{BB962C8B-B14F-4D97-AF65-F5344CB8AC3E}">
        <p14:creationId xmlns:p14="http://schemas.microsoft.com/office/powerpoint/2010/main" val="1452189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29B62B-26EF-42F7-B4BE-EA776CD0E84D}" type="datetimeFigureOut">
              <a:rPr lang="es-CO" smtClean="0"/>
              <a:t>16/07/2013</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459564-877D-4DCC-904E-FBBF2BB24C40}" type="slidenum">
              <a:rPr lang="es-CO" smtClean="0"/>
              <a:t>‹Nº›</a:t>
            </a:fld>
            <a:endParaRPr lang="es-CO"/>
          </a:p>
        </p:txBody>
      </p:sp>
    </p:spTree>
    <p:extLst>
      <p:ext uri="{BB962C8B-B14F-4D97-AF65-F5344CB8AC3E}">
        <p14:creationId xmlns:p14="http://schemas.microsoft.com/office/powerpoint/2010/main" val="7773827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1.gstatic.com/images?q=tbn:ANd9GcTV4RL4HN3-9kInrYsnWHdVwb2avGlO8JUiP-zc3p3rVPPStef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476672"/>
            <a:ext cx="8280920" cy="5976664"/>
          </a:xfrm>
          <a:prstGeom prst="rect">
            <a:avLst/>
          </a:prstGeom>
          <a:noFill/>
          <a:extLst>
            <a:ext uri="{909E8E84-426E-40DD-AFC4-6F175D3DCCD1}">
              <a14:hiddenFill xmlns:a14="http://schemas.microsoft.com/office/drawing/2010/main">
                <a:solidFill>
                  <a:srgbClr val="FFFFFF"/>
                </a:solidFill>
              </a14:hiddenFill>
            </a:ext>
          </a:extLst>
        </p:spPr>
      </p:pic>
      <p:sp>
        <p:nvSpPr>
          <p:cNvPr id="4" name="3 Redondear rectángulo de esquina sencilla"/>
          <p:cNvSpPr/>
          <p:nvPr/>
        </p:nvSpPr>
        <p:spPr>
          <a:xfrm>
            <a:off x="467544" y="2168860"/>
            <a:ext cx="8280920" cy="2592288"/>
          </a:xfrm>
          <a:prstGeom prst="round1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dirty="0" smtClean="0">
                <a:solidFill>
                  <a:srgbClr val="002060"/>
                </a:solidFill>
                <a:latin typeface="Algerian" pitchFamily="82" charset="0"/>
              </a:rPr>
              <a:t>los diez mandamientos</a:t>
            </a:r>
            <a:br>
              <a:rPr lang="es-CO" sz="4400" b="1" dirty="0" smtClean="0">
                <a:solidFill>
                  <a:srgbClr val="002060"/>
                </a:solidFill>
                <a:latin typeface="Algerian" pitchFamily="82" charset="0"/>
              </a:rPr>
            </a:br>
            <a:r>
              <a:rPr lang="es-CO" sz="4400" b="1" dirty="0" smtClean="0">
                <a:solidFill>
                  <a:srgbClr val="002060"/>
                </a:solidFill>
                <a:latin typeface="Algerian" pitchFamily="82" charset="0"/>
              </a:rPr>
              <a:t> la revelación del carácter de dios: N°2.</a:t>
            </a:r>
            <a:endParaRPr lang="es-CO" sz="4400" b="1" dirty="0">
              <a:solidFill>
                <a:srgbClr val="002060"/>
              </a:solidFill>
              <a:latin typeface="Algerian" pitchFamily="82" charset="0"/>
            </a:endParaRPr>
          </a:p>
        </p:txBody>
      </p:sp>
    </p:spTree>
    <p:extLst>
      <p:ext uri="{BB962C8B-B14F-4D97-AF65-F5344CB8AC3E}">
        <p14:creationId xmlns:p14="http://schemas.microsoft.com/office/powerpoint/2010/main" val="33889041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2736304"/>
          </a:xfrm>
        </p:spPr>
        <p:txBody>
          <a:bodyPr>
            <a:normAutofit lnSpcReduction="10000"/>
          </a:bodyPr>
          <a:lstStyle/>
          <a:p>
            <a:pPr marL="0" indent="0" algn="ctr" fontAlgn="base">
              <a:buNone/>
            </a:pPr>
            <a:r>
              <a:rPr lang="es-CO" sz="4000" b="1" i="1" dirty="0" smtClean="0"/>
              <a:t>Una </a:t>
            </a:r>
            <a:r>
              <a:rPr lang="es-CO" sz="4000" b="1" i="1" dirty="0"/>
              <a:t>L</a:t>
            </a:r>
            <a:r>
              <a:rPr lang="es-CO" sz="4000" b="1" i="1" dirty="0" smtClean="0"/>
              <a:t>ey </a:t>
            </a:r>
            <a:r>
              <a:rPr lang="es-CO" sz="4000" b="1" i="1" dirty="0"/>
              <a:t>única.</a:t>
            </a:r>
            <a:endParaRPr lang="es-CO" sz="4000" i="1" dirty="0"/>
          </a:p>
          <a:p>
            <a:pPr marL="0" indent="0" algn="ctr" fontAlgn="base">
              <a:buNone/>
            </a:pPr>
            <a:r>
              <a:rPr lang="es-CO" dirty="0"/>
              <a:t>Los Diez Mandamientos poseen la distinción especial de ser las únicas palabras que Dios habló en forma </a:t>
            </a:r>
            <a:r>
              <a:rPr lang="es-CO" i="1" u="sng" dirty="0"/>
              <a:t>audible</a:t>
            </a:r>
            <a:r>
              <a:rPr lang="es-CO" dirty="0"/>
              <a:t> ante una nación entera </a:t>
            </a:r>
            <a:r>
              <a:rPr lang="es-CO" dirty="0">
                <a:solidFill>
                  <a:srgbClr val="FF0000"/>
                </a:solidFill>
              </a:rPr>
              <a:t>(Deut.5:22)</a:t>
            </a:r>
            <a:r>
              <a:rPr lang="es-CO" dirty="0"/>
              <a:t>. </a:t>
            </a:r>
            <a:endParaRPr lang="es-CO" dirty="0" smtClean="0"/>
          </a:p>
        </p:txBody>
      </p:sp>
      <p:sp>
        <p:nvSpPr>
          <p:cNvPr id="4" name="3 Rectángulo"/>
          <p:cNvSpPr/>
          <p:nvPr/>
        </p:nvSpPr>
        <p:spPr>
          <a:xfrm>
            <a:off x="395536" y="2924944"/>
            <a:ext cx="4896544" cy="3600986"/>
          </a:xfrm>
          <a:prstGeom prst="rect">
            <a:avLst/>
          </a:prstGeom>
          <a:solidFill>
            <a:schemeClr val="accent5">
              <a:lumMod val="40000"/>
              <a:lumOff val="60000"/>
            </a:schemeClr>
          </a:solidFill>
        </p:spPr>
        <p:txBody>
          <a:bodyPr wrap="square">
            <a:spAutoFit/>
          </a:bodyPr>
          <a:lstStyle/>
          <a:p>
            <a:pPr algn="ctr" fontAlgn="base"/>
            <a:r>
              <a:rPr lang="es-CO" sz="2800" dirty="0"/>
              <a:t>No deseando confiar esta Ley a las mentes olvidadizas de los seres humanos, Dios procedió a </a:t>
            </a:r>
            <a:r>
              <a:rPr lang="es-CO" sz="2800" i="1" u="sng" dirty="0"/>
              <a:t>grabar</a:t>
            </a:r>
            <a:r>
              <a:rPr lang="es-CO" sz="2800" dirty="0"/>
              <a:t> los mandamientos con su dedo en dos tablas de piedra que debían ser preservadas dentro del arca del tabernáculo. </a:t>
            </a:r>
            <a:r>
              <a:rPr lang="es-CO" sz="2800" dirty="0">
                <a:solidFill>
                  <a:srgbClr val="FF0000"/>
                </a:solidFill>
              </a:rPr>
              <a:t>(Exo.31:18; Deut.10:2).</a:t>
            </a:r>
          </a:p>
        </p:txBody>
      </p:sp>
      <p:pic>
        <p:nvPicPr>
          <p:cNvPr id="3074" name="Picture 2" descr="http://4.bp.blogspot.com/_aBAT-0ojYy8/TIqN_6CAHBI/AAAAAAAABaE/Bc4uQQct-9E/s400/arca+del+pact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2924944"/>
            <a:ext cx="3528392" cy="3312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8149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3074"/>
                                        </p:tgtEl>
                                        <p:attrNameLst>
                                          <p:attrName>style.visibility</p:attrName>
                                        </p:attrNameLst>
                                      </p:cBhvr>
                                      <p:to>
                                        <p:strVal val="visible"/>
                                      </p:to>
                                    </p:set>
                                    <p:animEffect transition="in" filter="randombar(horizontal)">
                                      <p:cBhvr>
                                        <p:cTn id="18"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2016224"/>
          </a:xfrm>
        </p:spPr>
        <p:txBody>
          <a:bodyPr>
            <a:normAutofit lnSpcReduction="10000"/>
          </a:bodyPr>
          <a:lstStyle/>
          <a:p>
            <a:pPr marL="0" indent="0" algn="ctr" fontAlgn="base">
              <a:buNone/>
            </a:pPr>
            <a:r>
              <a:rPr lang="es-CO" dirty="0"/>
              <a:t>Con el fin de ayudar a Israel en la aplicación de los mandamientos, Dios les dio leyes adicionales que detallaban su relación con él y con sus semejantes. </a:t>
            </a:r>
            <a:endParaRPr lang="es-CO" dirty="0" smtClean="0"/>
          </a:p>
        </p:txBody>
      </p:sp>
      <p:pic>
        <p:nvPicPr>
          <p:cNvPr id="2050" name="Picture 2" descr="http://t2.gstatic.com/images?q=tbn:ANd9GcTLjn6Da7nWrNUSE2lyHGNMv5iikfO4XZxOQzfhNgh7ugiNcIej"/>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52936"/>
            <a:ext cx="2935896" cy="319811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t3.gstatic.com/images?q=tbn:ANd9GcS1weLZjxJkCEh9Qfvt0jg0Lg5rYpzMcmPN-QpIH1PwWGFKEs4mV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6" y="2881029"/>
            <a:ext cx="2699793" cy="319811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935896" y="2616526"/>
            <a:ext cx="3508311" cy="3970318"/>
          </a:xfrm>
          <a:prstGeom prst="rect">
            <a:avLst/>
          </a:prstGeom>
        </p:spPr>
        <p:txBody>
          <a:bodyPr wrap="square">
            <a:spAutoFit/>
          </a:bodyPr>
          <a:lstStyle/>
          <a:p>
            <a:pPr algn="ctr" fontAlgn="base"/>
            <a:r>
              <a:rPr lang="es-CO" sz="2800" dirty="0"/>
              <a:t>Algunas de estas leyes adicionales enfocaban los asuntos civiles de Israel (</a:t>
            </a:r>
            <a:r>
              <a:rPr lang="es-CO" sz="2800" i="1" u="sng" dirty="0"/>
              <a:t>que son las leyes civiles</a:t>
            </a:r>
            <a:r>
              <a:rPr lang="es-CO" sz="2800" dirty="0"/>
              <a:t>); otras regulaban las ceremonias de los servicios del santuario (</a:t>
            </a:r>
            <a:r>
              <a:rPr lang="es-CO" sz="2800" i="1" u="sng" dirty="0"/>
              <a:t>leyes ceremoniales</a:t>
            </a:r>
            <a:r>
              <a:rPr lang="es-CO" sz="2800" dirty="0"/>
              <a:t>). </a:t>
            </a:r>
          </a:p>
        </p:txBody>
      </p:sp>
    </p:spTree>
    <p:extLst>
      <p:ext uri="{BB962C8B-B14F-4D97-AF65-F5344CB8AC3E}">
        <p14:creationId xmlns:p14="http://schemas.microsoft.com/office/powerpoint/2010/main" val="2428730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2050"/>
                                        </p:tgtEl>
                                        <p:attrNameLst>
                                          <p:attrName>style.visibility</p:attrName>
                                        </p:attrNameLst>
                                      </p:cBhvr>
                                      <p:to>
                                        <p:strVal val="visible"/>
                                      </p:to>
                                    </p:set>
                                    <p:animEffect transition="in" filter="wheel(1)">
                                      <p:cBhvr>
                                        <p:cTn id="25" dur="2000"/>
                                        <p:tgtEl>
                                          <p:spTgt spid="2050"/>
                                        </p:tgtEl>
                                      </p:cBhvr>
                                    </p:animEffect>
                                  </p:childTnLst>
                                </p:cTn>
                              </p:par>
                            </p:childTnLst>
                          </p:cTn>
                        </p:par>
                      </p:childTnLst>
                    </p:cTn>
                  </p:par>
                  <p:par>
                    <p:cTn id="26" fill="hold">
                      <p:stCondLst>
                        <p:cond delay="indefinite"/>
                      </p:stCondLst>
                      <p:childTnLst>
                        <p:par>
                          <p:cTn id="27" fill="hold">
                            <p:stCondLst>
                              <p:cond delay="0"/>
                            </p:stCondLst>
                            <p:childTnLst>
                              <p:par>
                                <p:cTn id="28" presetID="21" presetClass="entr" presetSubtype="1" fill="hold" nodeType="clickEffect">
                                  <p:stCondLst>
                                    <p:cond delay="0"/>
                                  </p:stCondLst>
                                  <p:childTnLst>
                                    <p:set>
                                      <p:cBhvr>
                                        <p:cTn id="29" dur="1" fill="hold">
                                          <p:stCondLst>
                                            <p:cond delay="0"/>
                                          </p:stCondLst>
                                        </p:cTn>
                                        <p:tgtEl>
                                          <p:spTgt spid="2052"/>
                                        </p:tgtEl>
                                        <p:attrNameLst>
                                          <p:attrName>style.visibility</p:attrName>
                                        </p:attrNameLst>
                                      </p:cBhvr>
                                      <p:to>
                                        <p:strVal val="visible"/>
                                      </p:to>
                                    </p:set>
                                    <p:animEffect transition="in" filter="wheel(1)">
                                      <p:cBhvr>
                                        <p:cTn id="30" dur="2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122912" cy="3888431"/>
          </a:xfrm>
          <a:blipFill>
            <a:blip r:embed="rId2"/>
            <a:tile tx="0" ty="0" sx="100000" sy="100000" flip="none" algn="tl"/>
          </a:blipFill>
        </p:spPr>
        <p:txBody>
          <a:bodyPr>
            <a:normAutofit fontScale="92500" lnSpcReduction="10000"/>
          </a:bodyPr>
          <a:lstStyle/>
          <a:p>
            <a:pPr marL="0" indent="0" algn="ctr" fontAlgn="base">
              <a:buNone/>
            </a:pPr>
            <a:r>
              <a:rPr lang="es-CO" dirty="0"/>
              <a:t>Dios comunicó al pueblo estas leyes adicionales valiéndose de un intermediario, Moisés, quien las escribió en el “</a:t>
            </a:r>
            <a:r>
              <a:rPr lang="es-CO" b="1" i="1" dirty="0">
                <a:latin typeface="Agency FB" pitchFamily="34" charset="0"/>
              </a:rPr>
              <a:t>libro de la ley</a:t>
            </a:r>
            <a:r>
              <a:rPr lang="es-CO" dirty="0"/>
              <a:t>”, y las colocó “</a:t>
            </a:r>
            <a:r>
              <a:rPr lang="es-CO" b="1" i="1" u="sng" dirty="0">
                <a:latin typeface="Agency FB" pitchFamily="34" charset="0"/>
              </a:rPr>
              <a:t>al lado del arca del pacto de Jehová</a:t>
            </a:r>
            <a:r>
              <a:rPr lang="es-CO" u="sng" dirty="0"/>
              <a:t>”</a:t>
            </a:r>
            <a:r>
              <a:rPr lang="es-CO" dirty="0"/>
              <a:t> </a:t>
            </a:r>
            <a:r>
              <a:rPr lang="es-CO" dirty="0">
                <a:solidFill>
                  <a:srgbClr val="FF0000"/>
                </a:solidFill>
              </a:rPr>
              <a:t>(Deut.31:25,26)</a:t>
            </a:r>
            <a:r>
              <a:rPr lang="es-CO" dirty="0"/>
              <a:t>, no dentro del arca, como había hecho con la revelación suprema de Dios, el Decálogo. </a:t>
            </a:r>
          </a:p>
        </p:txBody>
      </p:sp>
      <p:sp>
        <p:nvSpPr>
          <p:cNvPr id="4" name="AutoShape 2" descr="data:image/jpeg;base64,/9j/4AAQSkZJRgABAQAAAQABAAD/2wCEAAkGBhQSERUUExQVFRUUFxwaGBgWFx8bHBcYGBwcFxgYGh0YHiYgFxokGRgUHy8gJCcpLCwsFx8xNTAqNSYrLCkBCQoKDgwOGg8PGiwdHx8pKSkpKSkpKSwpLCkpLCkpLCkpKSkpKSwpKSkpKSksKSksKSksKSkpLCkpKSwsLCksLP/AABEIAMABAAMBIgACEQEDEQH/xAAbAAACAgMBAAAAAAAAAAAAAAAFBgMEAQIHAP/EAEUQAAIBAgQDBQQHBQYHAAMBAAECAwARBAUSIQYxQRMiUWFxBzKBkRRCUqGxwdEjcpLh8BUzYnOC8RYXNENEU2OissIk/8QAGgEAAgMBAQAAAAAAAAAAAAAAAgMAAQQFBv/EACsRAAICAgEFAQACAQMFAAAAAAABAhEDIRIEEzFBUSIyYYEUUrFCYnGCof/aAAwDAQACEQMRAD8AA5JhIpA5lQmzcx0okMiw590X9DWvB5AEgvzb8qNSYBTuo0k9V2rzmST9HXlmnHSYJfh2EKTpvt50sz4VRaw5/hTzJhnCkE3uD0saTsww9tJFrW52tvS8cnfkZizzb2ytJg103tVQpHEQJTuenh51dkwZt3ifHY7C1AsbIFYvJ32OwB8K34Vy0x8881stHOsNe2g+oNZd4iNWtkHQEA+lQ5FkpnJdQqAciwv/AL0w8P8AD8bOxk77qbW6W6WFMm8eMzrqMr9i0swc2U6VHvMefyoyUiXTYhvO/P4Cj0/DkBZmVEJ6jnY1Ry/IY5MSCo2G5C8tqzS6iEvGg1lyfQplvDsTx6mWxbcbnYdKlw3DcVrMm463O/nRqCJgLN47W8KlIrkTzy5aZffn9Ax4Yg+x95rKcLwX9z7z+tGdNe0VXen9Keaf0FnhTD/Z+81DFwpCSSU26C5ouwNbxz1ayz+k70/oqcQ8PpHGHiS+k94DcgeNKWJiuQASgPIkbV1hgtjt7w386SIsrTtJAzEi5Gg9Bfbn+VdDps6r9E7s3qxNxKyo+kkX5g9DXmlbYXIbz5Uw4/g65uJGK9Li9h0pexMRiYqTqA5V1IZIT8C+WT2wllUWsEMe/wAxWIHubdRUeRTWEkjDbTYHz8KlyDe5tzO216Xkh5Zqx55eLCuGy0EXY7Hlbei2GySLTdgD535VAZiP+4V8O5YUZwkPcF13O5v1P6Vy8k2g5ZZfQU2XwdEZj5VtDkKv/wBsL6nf5Ub7MAbC1RpKFNzSHnlQvvT+lfD8Kw82GqszZBhxyjPzNXmx4ttv6VUlxcje6tvWqWWb9gPNP6CsVlEfJV0+pJrVMmj6irUuFlO5YD0FQHCeLE/GjU5e2RZZ/TIy7DD3gPnUn0PB2NkLel6jTCKD7oovGF0nptRrI78gSyz+g/hCAMJbjk1MaYcg7cqWeE5ZAJdCBu8L3NrbdPGmJcRP/wCpf4qfkjsxZfJalXakbFoFLKwswJJv4HlThJiZrG8I/jFBc2yppbSKNMg2I53/AFpUaT2FjdMWHmOkhTuByHh5+FL8+CaScAA7npvarXEWO7N+zRWW3vE+8x/rpTDwd30LstmvzrppdmHMe5rJ+S1Fh+xiCDkBb4mheFnKn+8EZLaWF9ypNj6GmaFFkY3W6ra1+p6n4Uo5zgQJGa9j9Uje4rHikpyd+w5eKR0ObIVCgwns3At4hhy3vzNeURYeO50rpG7W3J/PeocikE2HRu0ZbLY2tsV23vQHPs0+kTJBHuiG7MeR/lWXtylPj6FIkx/GMg3EekHdS3O3jajuRY5poVkcAFr8qFJgzM3ZgA9Ga2yjyPW9NEeHCqFHJRYUOVY1GoqgjFerYRXrJjA61jIRML9aA8Q8QjDMihdTNufIUfJFLfFOUrIySnkuzenT760YFFy/fglBfKc2ixCloyCR7ynmP5VWzbJ9TrJEil1JuL2DA+J9aAYeZcPOrDZW5kdQabnw+oahI2m19iLEeVNnHtyuBdUJ+cQTxkHtO+3NOYRT1pPx0HvG5NuZPWjGZzSSuzar6mta+9uQqxBlYUiNxs4++unjkoJWMiuSYqYfU66VNh4X60cyQaQANjfkfwoZisD9GnIN9P5Gi2CWxv7ycwx5EefnWrLuOhONU9jHl+G7VgtyljdgNxb0PKmYRKosOQFAMmi7pdR72wBN9vzq72kn2h8q4Od7of5LbmqkgvUDzS/4aj7SX7Kn40pQLLV6nw5JoU08v2F/irePGSj/ALX/AOQou2wGrCWNjNtiPlQmXDtf3vuqZsVKf+0f4hVZ5pBzjb51FGREYXBkndzVkYbSp3J2PM+VUjmFuaMPhVmHFhwwAPI8/SjqV7Bkjfgx7CX94fhTOx8GFK/BmXLJ2pYXsw6nwptjwEa8lArdkgY8r2b9kSKryw238Kv6LelD85xqxwu5PJTWWWMqMjkebBZ8c97hSx3A8KMDGMqBIwEQfWPNvQc6C5ZhGd5JLNYeFGMHiRfa6n90X++urk1FR/odh9sK4QDTe7C4sftN5D7I86G5urkq3uadgB0/nVoZl+0C6ZHPiSqgetqhznMEQqCyF25KpuE8CTyrJGElK0jRyXsp4bNZTqhUkIxuT58t6O4PBBdMQHfktdvAdarQ4Qomom/w3YnoKZcjwhQFnHfexJ8B0HltS80+P9FNJILYPBLGgVNgKkc26VlTYVnVXNlK2ARrJ5VqVqVX3rLGholkJSongDCx3HUVMYx051VlmYct9+VEtF2LE+UDW8ROy95D4A/iL1DHPIsbQhgF+vc7geKHnvRbP8RqAkA0yRbMPFTz9aD4iMSKHAubbefiK6GN3tjEuRrkeXqxLaRZbBf1NX8WF92QW6q45A/lQLCYtg142IAvewvp8mH50VXMJXWxjEt+sf5g0c4yuxipKijm8KzKVmIV7d1+jW5G9Aslyyftvo+pdD7k3uLDqPOi2b4XSncV1JO6OLjyI8DUPDuKJxSR9xGAbe2xJ6WNbMTag6M2RK7HcYVY0CKLAbVEFrL4vTYPtfr0rEsotcEH0riytu2Oi9HrVsqVVSUN41M2Ha11c+hoaCbPSxdQKrHE6Tupq+sEtgez1/u86hxEun31ZPUH/aiUWLckRJmC9bj1FaYjFhuRqZHQ9Qb+fOlzizI2lkiMWHZtLXkZdI1Lcd3dhf63zpmHHGc+LdAznxVoOwYQvvet2w1g37p/CocPDIWVEwkkMdjqdmUaRbuqqox5m2/+9ZxGFKk2Y+6bi/kat43GVMBZOWjbgnEKizFiB3hzpm/tMv8A3UZb/Edl/U0scC4VWMxZQSHFr79POnSuhMzZv5IomBnN5HuPsjYfPmaRuOc1LSjCRaVVQCTz3NPsz2Ncnz1SuYFmIAaS3oKDpqlOmAT5OnZLdg4P2hup/nRGVFPeaSEgD66kE/EdauTypCyqYrrbnzt52/Oq0zSYgkI7KoPLRYelyaZKdy2bFBpaLeE9neHmgWUu6M250nb0olg+DsL2LRiKwb653Y+flQbJeI2wbCOUs8JO+pfcPiCOldAfFIYtaMugi+vpal5cmX/pehEtPYr5TkKYcgNI0zLsurkg8gOZo9LMFFzsB/VqyuJiEetbFSNiOvpWsOD1/tJbKo5KTsPAt51z8nKctjU9EOHxRcXAsOl6sRzA7datjCLp1A3HMHpVbAw2BkPXffw5Ck8GXZrIlhq8/wAa3OHNbZmR2YPiRb51PJRcKJZTbCaupHpWIlsbPa/TzrWLF6X0ndW90+fhVmdQ2x5/gRVeCylmEC3AZbr4+FAcTkM0bk4cCSNzfQxtoPr4UxNMw7j7g7X/AFquupLhe8p6X90+XlRxyOASQvScCOR2iTaMRe9x7vp6UPmxOIw0qLPBEWYf3isVB8SbU6YmcINZcIF5luX+9JefcQpNLqFwoACsDf126XrbhyyyakrQNOzOZZgz2XWnrHvb1JpYxsRhnWTcg9Tfn40V1O12hRz4nl+FL+ZxuFJkvvyN7g1uwRSdFZFSOqYGbtY1fnqF6gmy1dyt42PhyPwoL7PcQxwxBJOltvQ7/jR18aL2YFTXJzRePI0Nx7RTiRwRqW4+0o/G9X48Up2Uip4DW0+SrIdXunxWk8kw5Mvx4xlUBVuPFahxebawB15b/pW8EjQR2IEnS42YfCooAk1z15WOxFaOT40jG0rAE+BQt7oB8tvwoDnwk7RIonmHMsy3Gmw2UEkBiefPanKTKGVrgm1Cs2z1MOyrIJRr2XShIY8rAg8+W3nV4HOMrUeTDm0403RQ4L4hlWNo5o5GcE2Y6yXHkW228Ljb40anx0bKxYMh0nZh5VJEWtfvC+9mJuPJhfY1jFOdD337p5+lDkzKc7qioxoi9nw/v/3/AMqbpduZF6VPZ0t+32+sP9qXs6zPE/2r2bNy2CodiOYv8K6ixucRGV/tDhmucxwSKrm7P7qqLk1zPjTHRyTMyKyk2vqFiGHO9HUkXEZirKrqUU69RJGobXHgKGcRSwGeUHewFjfa/X40OHEsckwkuRDw1xKo7kxY+B505jFR6RoIIPhXI2BVu6T602ZPnLaQBMqsOayJt8GHKj6jpuX6iOx5K0xzw8dzuAR5ih/E+TS/Rn+j6tH1kB2Fuq/pWuXZ6TcOAG6WPMeVEIeIGS99h18CK50XLHNWNnj5rQM4B4iwqYcRyyaZAxuH5eVqm424ngKhY5dR1X0odiP8VIXEOBD4luwBIfe1uXkPGqiZVKp70b/Kuk+mxzksl/4Mn7T40dQ4KzeN8OwecKxb3C1rAeF/Gr/EmcxkxJFIHAbvIpuLedq5KuBDGyhtXgB/V6ZMgjjSPvkgk7jT+JpObBBfqxsYtumOeSzs8DC9yJeROyrfp41b4qzPRD3HsSw26kdR5Ui4zCROT2U7Rm2433+Va5fgYx/eTlvLfc/HlWbtR/lf+KG9p3Q28Lp9ISZdYUBu7H1UjcNvRLPI5Y8I761DAbm/P08DSHJg016oZ+zb1I+Vvzrf+zmcftsXr8ixPyFE8UG+VlOEk6QwcEmScuNR0LYaWO9z19Kv8UYw4SEktYk2A6keXnSf/ZekNNFiTGR01bt5DxqfJ8rZ7TYqRnc+4rm9vMirlgxN829fAandGqZViMTpaQsI+gc2uOd7VeGVQoLaF9fGiEuoLqJsB/W3l5Ur5znYIIBa4+H40MZSyPjDSNUYKCuRjNJRh7NZW325g/K9BcXi3xjBUQL0AH1jQ94JZrlVJAPM+e3M0Vgy1sGwaVyoZfqbm55Dy+HhXUhiUFvbMOScpvXgK5LmMmGlTC6Vt9bfck+dNeLxyC6sQSBexrkjzd8tdr32N9/n41hsXIep+dKzdGsru6JDNxVHTMi4lE+J7NFsoH4U64SQMNPUVyj2aQn6Sf3a6lm2Yrho+0YFjbZVFyxPQVz+o6ZKajAJ5HWy02Fsb1pNglbmPjyPwNJuKzXNZBeNCvUILcv1obl3tHngmKY6NtJ2Pdsy+fmKdHopVZllkOhJBKgOk9qng3vfA9aR+LWgnnQSYn6O0LalQxb6tt7k97kNuW1QZj7U5bkQfs1HuhlDFvC9T8S4E4tIZ5ZsNB9HGplZ2DuW0sQQu6e7tbfe9aMeBxkr0U5aJsNiBJiEvju1I1ERiIRBiQbmwtcjnRfGQHs3/dP4UnYLiSZZR2MCyJrLWLNI7d3TZTMS6ryJA38aPwe0GIo8eJhaF9JAvy3FhzpWbopSkmvCChnS0LeEzaeFm7CXswedxzNC5IZDKZXdnkJvqpgyfLBLr1baT05+gFEswwsXZnTG4tyJ3J9bVojJqJomock2KmFzXEQxyhBftOb9R8aBRxSNfYm+9PWHy8GO4Db+V60/sxRf3vgh/IUaycfROEWxPGFIa9r+V6tPlDm7IGQW31daMHCopJW5APVTv8K9j821JpsLfhQPM/RpeJNaB2DDqQ2pmsOh3Hpf8Kvz5sTGUKSMW2uwtb5VrD2ai4Lb86IYaKIglTfyJt+dJlJN7QSjXgDx4nspELXYIttuYPlRR+KISCDrPwqvNi1NxcH03qvDgi/Nf9RP3W6VGoz3JFuLMZbOqSRyN7gJ2Xmt+V6OYvO4F31XJ6Ab1FhsANPuAnof9qpYvKhfUyH+K1DJxk9hRhRWw2MClJGHc7Q6re9bzPhTJ/aeGtcSJb7/AJUB+ikixUBR51u+FW1rD4dPSpNQkXUl4KmIxamQsB+z1jvdQOth4UeTGYcj347edr0IbDqBYfeNx5+FDcVhVvsST5Lb50XGM9fClGS2EsVMhMhHe0ldLi1k/WmVSSgZSspNvrAHf15UiQ4ZulwKmGWXvYkXq5Y4tU2UlJbCueZtJq0vyA7gRr6T4kjnQk4TWQCwdmtc35D1NSxZSV2u2/UeP51o/DfXWflTYKEVSYtxn5J+IMWIlWONwFA3C/a53Jofm2diWCMElnBNyeg8KrTYUJq5k+JoQa0Y4Rf+DJnnKOmXUUvuen5VOYeQXr8qs5Jk8k+0alieg5W8z0rpvDXAqL35dMknRB7iH/8Aqm1Yruxiv7F32d4CeOR5BFsUsHbZRvztzJromEwLFg57x+22xH7o6CiuFy8AC45crdPSpzGKixq7MuTK5EUOHAHL40oe1LLoXwbO4AkQ3Q9d+Y86P53xNDhULSOB4DmSfACudynFZxJZQYcKObMPet4eJp0dCUyL2a5NhGiM8ymSVWsiE36XFh4+dHeLOEZMamsRKJh/daWRNAuD+0L7uPIcj4UxZFwnFhkCwrpta7t7zH8hUec8YCLFRYOKIzYmWxClxGiggkFmIPQE2A+/ah47sLk/RpwnkTRIZJ4x9KkP7SQsjarbDQUFkQAAadtwb32rTjnh6OfDOzAB0UlW6/Hyol/a86MBicOsa6WIkSbWtwAdJDKrA7k8rWFc54x4vbF6o4LrEvvt9q3T0pyWgE3YAnwTPKQsgS1+ZI/Cq6QzEEdqPQXsfSs5uov71jqt8L86M4bh4XFsQlyOe361yozqFnZljTav4DcFg8QVus4sp5ajWuKbFqd5SfRjajhyJlGnt4vXlUc+QyMLdrCR6mg7yb9FrEhXOY4i5/aN86ibFTE+8T8aOzcNSctSE+TVMvDEiprKA+Ye1N7kf6C4f2wfhsxxVtgSOmw3+day5riSfc5f4R18aOYbBSjYQhrcxrFiPyq0MsmuSMM3j7wPwNKeSPwtQ/sXI84mHdMK3/cFbRZ9IL/sF28Et+FHJIj1ikHy28r1mKMAG0cuo9AL29TS3li/QTxy9SBMPFEpbaC9vAHlWmM4iB5w6W870zRYdR3lXEubb6Y7W+PWq2NxV1KsjeWqPf52qcsf+0H9+LFhuIbjePbyJFZizyPfusPLUd6NSKpUXQ2G99H8qjVIW2Ox6dz+rUXLH8CTl/uBf9ux72D282rC5rF/jH+oUUlgjG5C/LnUn0GBxqNgfQVOWP4wrn9A8WbxX72vf02qwmfxKLAn1IFXv7IgO1x8qim4chXey+ha341OWJ/SuWReyGPiNLgmRj5aRb5Cq0mdKzklvktWIMkhY2JQehufu2qfM+HcPFEbWLAXuW3PkAOVEu1fsruZV8BE0iSarPz/AMJrOVcItM3vcjyCkk/LlUeHwqqSx5eFHcLn2LdLROIY15WFifj1p1uK/H/0z5VLJuQ3ZNjo4QImgCJ17IENt1a+5HpT3gZUZA0ZDKeRFcxyXjGQSDD42zpJssgHeUmiEPE4y6eSKa/ZXupA5E+AHQ0zHkfhmGcGmdDnxAUEsbAUhcR+05Y2aPDrrfcEke6enrSjxf7QHxjiOC4jPdHibmp8naDDBlYamQ7kbmST7IPQD760SlwQCg5FGBXml+kYyNpVHJQwA58j5V1Lh7iCGRUjRTFt3UYWG3RTyNKmEzfHS7xx4VVHuxsRdvL1olgZ0xYkjKdhiY/eS+37yVnWZthPFQ8KtqTOPc1wcbxLi8LI7N/cyoVUggi4Dh1dLEjntvei+S58TGyzGzRbM3Qr0b5Vyb2g8RLjMUoVnKx3C7CwJIuVAF2vYcz0rVF2rEJbJsfnCTy9nho5EHuvLJIZWC8yNTOwUbdDvUeYQEoYMOP2S7tKw2YjmAetVMhydMRIYlmdNI1WIsW8TawvYfGntuB2iwbhZyUVSbFetqCedRdex8cXs59mgU6r+O1b5QFsbgcuorXMevrUuTJdT6VhhuB2Gtp/0EYsOOYUW+Y+/epky5H6AHy2+7lVN8WuknWfAWsbH0POszY+OIDtJZt+WhdH3HY0qMJS8FTyRgWZMqkFysbMB9/yNVDHszSq6ovMLJZv4WpdzLMiXJjlkZehbun4gG1D5JixuSSfEmtUMFeTHPqr8D3g8/yyPpij6kfrXsTxvhR/djF2/wAy360gWrKqTtTuzD4Z3mm/Y7pxdhDzGLB/fBqGXieH6kuJA8wppROHbfunbnUVqHsQ+BLPND1lnHZhvonl36FFIrOL9pMsh7zk/wCkUiVmqfTwZffkdEHtWmEYQONv8AqDD+0hwTcIb+KfzpCr1V/pYEWdpnRf+YbkW/YW8CtVl4vJa5jgPrSNER9blRjDy4RQNSys3qAPwoH00F6HRztjbDxazPcYSFrdBavY7PjI1zg4lHw/SgmW4iN20xAD942sPjtRjDYkBrakJ8iDWSceL0v+TXHi92bx4lG2GEHwH8qo5xikVCBhyj7G59aY2c6dWo7dKAY7Ggu2pbqQB6edLh/Ky5VWhfxjt2Wq3M22q7FjOzAM0baSote4+Io9Nwvh0wvbCfU/vdkDe3kfOlbE5kZSoxBfQo7gA5DpW9VJUZHkaZZa8mH1gEBG7pPO3OiefO2LCXsGKovqfGqmXx9vpRVZIRzvzJo3jssKtHokRWBBBYgABevn0qkv0qBy7RpmeWRYCGJO72pa7Hm3Lb0F6WJJ9LKSDuS3qeh9b0QznBvcuzCQluYYG5NWs/4bOGhSaSRWY20IOl/xp+SSeheNcVs0yvN44Yz20bh2uQbfh1U+dT4TiYmdMSb3UFb9Sp2BbxNLUuJeV9chJPL4VZik2tY6RSWorYSi3sL5kZsT2YRms4bXbYWB2LeVqGS5NG8yQxzINCm7EWF+Zu2rfw2tTXw/w5JK4QSaEWMdqR11G+geZqTi/geSZ4PouGUJF77h417S5WwAY9ADuwtvRrMl+WxLhTsAZLh3glLRSREttY2JFugYm4G1NuL4gx30eUNHCU0kG177+G9Usl4Jk+kIHwd49RLOzxkqum2kCGwO+97dfjTRnPCuGTDSv2QFlNtz15ffWenKdp2MlKNVRyLN2sx9b17KJiA1hfbkazm6XNQ4JyqtYX26U3Gvwb5N6/8AATDyxxmTTHHbcaxq1engaWsfmkkzXkYnw8B6DoKIjLpcVMkUa3a1rD8TXSso9h8IUHESsxtuqbAH1rRCKSOZmncjlOTZLLipBHChZj8gPE11LJPYhHa+JlZm+ygsB5XpryngXCYQnsWkRm2JDb7UR/sj/wC838X8qZaEWLkvAmXwaV+iNLfrckjzNWZeAMvIGmIKwO1iQQaMtl5Av9IkAH2rfpWI8Ax3XEE+qA0JBcfgjCLdXQAyG27b26WrMvsny4DdXH+s0yHLJCb9qrW8YxWe/fSZo2bwK8/KwNUXYkJ7LMukYhHlFvBr1FjfZHgIhd55VHnproEODdBZezHoCKgzDAl7GRICBv3yaslnPMH7JsHMCY8RMB4slvxrTE+xzDra+MK32GpRaukJ29u6kJXpZiB+FQzJMSC2GiYjkQ/L51CWc5X2KKy6kxikeOk1H/yRY+7ioz/pNdNgmlQW+iC3gsg61qkjA7YNl8w4P51CWc2PsMmH/kx/wmq0vsYxCXIni7vXcV0h+J0WQRhH1tsBbu38CQdq9JAzkmQ3/wAIPdH61C+RxLMMDPgZR+1BPRhcg/OjUZM2k21ahuAORtuaue1KIB4rC3OvZG1igRy2oC7abEC29ZM61Zt6dtkGKyj6PhHnWS4LBStrFh4aqHQ4yKVAomjQKdlmG6jwDDmKJ5/K30GRRYgSC/lXPDRYFyjsHNJwlocDnMcOzSCQDcLDsL+ZPSlzNM1ady7bdAByAHICqek1i1PjBIROcp+TrPAWUriMt7MBQ7O3eIuR4b1Qz/h2TCXV9Ok7hhdtX+Hf3LffTB7MG0YAHqWajOZTa0YuoKgXIPW1cvN1PDI0PjjtHP8AAZNFMLjTf7PX4dKzDljs5jADG+yLvbzY9BTJk2EwuKTtEQKeTKNrGjGDy9IDZFCqTuQOfrQT6lJ1Wxu6oxlGS/R4+zS7M27N4ny8qT81yTER4l5sNFiQ0TRPGND9nK6n9qLHodiOhsbefU1ZRbT1/r8KS+JsyxSY6NHeXD4Fuc8Ed2LW5MwVinesNhy33pvTKTfJ+zNNgXh7IJo8wR54sS0WgFndJNAxDAMTYH3A5IBtbYG1q6Bxe9sFPfot6XeEs2xUuMmjvJPgRfRPOmlwQBYBrKZN7jcct9qZeKUvg5gPs1u9il5OH4+MlzV3LcsRgQSeQJ25Vl5FUNqH1qlWUKhZeWwO/wCHU0nHLR1Mj0EuASmHzFyxjUFNmeRQAT0uxG/lXWsLm3agmLRJbn2cqtYnodJNj5VxHhnAyYw42KONHeWOw1MsYWzA6zqBuQByG+/Ouj5LgsxwmBjw0OEwwkRSBKcUmksWJ1mMKCTY9W6C9+VbfCORPbDsnEMYJDGIFbg/t4wQRzBu2x8q8ufwkX7SK22/bR2uelw21KPEfBmKnzNcWkKCNECbTwq7kKV199HUXv8AWUmw6dDPDvD8quwxGFg7NoXRmZ45ZJtThgknZqqaAtwO70G/ICiqC751hWHelgtf/wB0dr87X1eG9qzLnmHjClpEVW3Ul1AYeKm9mFvCk7h7gOaLElJYgcvEpljgOIjfRJbSrSC37UAX7t/C97G7Jxzlb4jCtDFFG7yMpu7IipoYN9YXNwCth471RC2eJsKFDGZArEgNqFjbmAb2JG3KtcDjMIAZI3Qj6zg6gPItyFc9xvswxTJOiohjYk4VGnS0AkZXlJ8TZFQW58/U3nnAmIxOAwkK9nE+FADQlwYpraRqLRjYmx5j67cjub0Shwh4hwz+5PG1uelg1vXTyqpLnGDc97FQEfZMiWHzNLWI4GnxGNw8/YYXApBbUIHDtJY309xVW1u7v0JvqqHH8CYiTNDilijihYBdmw8j8gC5SVShvzt73nepouh5wmYQlf2UsbqNu4wIH8JrC55h2IAxEBJNgBKhJJ6WDXJvSjwtwliMEuKLYeGaaVyySCZEV9yVDR7CIAkNZRyJXag0fs5x0UkGJjWE4lXZpizqFk1kkgnWQQQSo0qu3nU0Sjo2MzzDw37WeJCPql1Db8u6Tf40LfOWxHuWWIj3gbsw8iNtPmKWfaBwrNifo5iw0cZjJZ9c0ZJuR+zFuY2vc7G/KiMUuLaRC8EMMI1az24kNrHSFAVdI1W6cvCrKJ8Vh9M0JUd0tv48j86sZ5nUOFXVI4HOw6mk3jDj5Y9KwG8iG+v6vht86TFimxuqR5F8TqcD5X/Kq8Ky1GyxxLnEuOkuFARSdIUePiaI5ZDJCO+1yF2+VCMvy0oQRJe3QHai8uLZmOrwrBnyXpHV6bDW2UM4mP0Z9/eK3pSij1G1M2bf3JHmKXYtmB86f0/8QOqj+0WJ8MFuKp6Kv46YE1FgBaRL+I509MRkS9HYvZlBfL0Hm34mmSbCBgy22OxoXwVmI+hjTYkMwI8N6IiJy23WuF1cV3LQyD0BOHsPDh8TJhwLEkMPMetNZhW22/woQchjbELKdWtb8uR9aNxoR1vb7qZHEn+pCpTZiM2587/1zpV4w4rxmCmjEEMc6PG0lgrh1SMjtN1bcC99QG2+21OB/q9LfFaRYdGxpwkU7xWLMXMbqt9IKmxGxI2FufWtmKk6oSynwtxlJj8SwRojCiLIbo/aDWbdkbvpDA82FwRawF7Bmzr/AKab/Lb8KG8GxRSQjFJhYsMcQNVo21FlvsXIVQDqBOkfyonnY/8A803+W1aaS8AnAs2c6iL7XrbBzgqd/Dn+XhW2Yw6pCBVNsBp5sPhWeH8Trz9DJw802EkabDPGS4sVfe/6UzNx9mTHSsEAPM7k/iaQcDCRya3w/nRvA4N3PvIfHun8jTu7XkxZMK8oK4j2k5mpIMUIt5bfearr7Xseuxghb4H8jWf+G5H2Ajtf3jcC3mSedZzDhoJbuoy23fUyqPiefoKvvL4IWItJ7Xsad/okem3Qt896u/8AOUoo7TCPqtuVYW9d96BR5BqjY9mqqOR7U3b0BFBDl/PSjb+D3H3iqeZBLBbHmD22xH/xpvgQaut7YYRucNibeJUVzmHLpOdmFutxWwV9QBdmHUagfzqd6Jf+nkdFi9tOCJ7yyr/pv+FTj2w5ff33/gNIXb4ZbBsOpP7u/wD+1RYrMMKRb6IPXcfgavuxAeCR0+P2pZcf/IA9Vb9Kz/zNwHTELe/gRbzrk0i4BiP2RU+ILVVxGCwxBKkix63P5VfOJfYkdYzz2g4IR6lmVyPqrzPhXLeJfaDNibohMcX2RzPqfyqvhMJATckL68qnlw0SnbT8f51O8kRdNIVJXYne5NbwIb8vnR6XDx8xpPo4FeXsxvpX+MGqeXXgfDp2n5NMrbS1ip36iiUuJBlAvtVZs4I2/MVHh8RrlB6nlWWScndHRj+aVhPPcAoh16rDUNvUUoyODypo4qYDDqt+9fcdLf70qYaMm56CndOqhZl6iVz4mYYrmpiO8LdK2MfhR3hzhxp5ECrqudx9nf3j5U2UhFcfIyezTGlZGSRTpfcN4MOQIrqHZ6jext038Kp5JkceHjEagEg3LW3Y+NEjzrHNRk7EtmiWHnW+/wDXhWHjv/XKtlFqpIE80XOx+fIUu8dYqCPDAYpZ3ikfSVgYDUd2AYalLrsTtflvTNppT4hw+E+lpJisf2TxKeziLCMKHFiwK2Yk/av0tWnHFJ2wGwhwPiIJMGrYUTiAEqgmcMQF5gAMxVbnYE9fA1fzz/ppv8tvwoPwnwlHgwzYfEStDN3yhVCh8GXbUu23PcWvRbPnthpv8tvwprIvJw7FH9oefwF6gxCrfmy+qGiUSr2pLOUHkL/jRAIjbnEL/qArJj8HUnbar4L2GxSpykFvNDRvLuJESyhorc7kNeoMXhF3tNGb+VWculESEhoGJ6Fbmwq9MCUZV4YRTiLU9tcBB/8AodreotVrGYjto7N2LDoRPcj01bAUDOYEn3cP8iPyq/hswQW1RYUi3LVb8qYoRM7hP0jSCeRBvGrAeEym/wATXjjJBsMP3f8ACy1e+n4UjvYbD/BhUc2OwFv+mUEfZb+dKliXoKLyJ+DVcYlrtFIPgCPuNLmLvG2pUex8VtVx8fhNx2TgeRPP51Rnkw55LKPiaTGPF7NMOfwpsWY37/yJqQYgr5+RBBq5FLhxezTg36Hp/veo51jJ7sstrb3ptob+36JBjYGXkVbqRv8Aca0dImS3aDfr4eoqF8Kn1ZH+IqEQsvJz8hVa+hcZfCxFH2fVWB8xv8K3xADC9lI8CRWuHwOu2qdR6rWHwgU/3sZHjpqnV+Sfr4D5oVJ90CozGvgAKKvhLWIaFtr+741vNlItcPh+QNgD6W9aZzX0lf8AaCVwSnkwqWHBFSCpFwdh41YbDWsNETX9dq1MX/zj/jNXd+y//U0z2YtGLjkfl5UIw0RsQPU1cxMRYju2H7xNXMNCGITkl+Z2ufE+VMi+EaM84OUuVGciyWTFyCOMdbkkbAeJNdp4d4ajwiaU3YjvN4n9KC8NYzAYOPSsyFm95upP6eFGf+L8J/7k+dJnOzPOGSXoM+lYK362oR/xhheYmX51leMMJ/7k+dLsX2p/GGEXpUoFAn41wg37ZCPLcn0rRuO8LYWkBJF7cret+RpsOK2C8U/jGK9JvHHDWIxsmHMXYKmHfWDI73c3UlbKhCr3fE3vV2bjXDLpPaKdRt3d9PmTblUzcYYUf95KcsiQPZn8MpLjmnRpvoqQjUZFieR3ckHTvIgsAbHb+VWc9s2Gm/cb8Kpf8W4Nuc61VzPifCGCVVmUsUa1uu3Kr5onan8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2.bp.blogspot.com/-awvovgjor_s/TbTjr2pciuI/AAAAAAAAAhQ/t_pnaUGtF0E/s1600/la+dos+leyes+moral+y+ceremonial+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764704"/>
            <a:ext cx="3456384" cy="301560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20892" y="4653136"/>
            <a:ext cx="9123108" cy="2246769"/>
          </a:xfrm>
          <a:prstGeom prst="rect">
            <a:avLst/>
          </a:prstGeom>
          <a:blipFill>
            <a:blip r:embed="rId2"/>
            <a:tile tx="0" ty="0" sx="100000" sy="100000" flip="none" algn="tl"/>
          </a:blipFill>
        </p:spPr>
        <p:txBody>
          <a:bodyPr wrap="square">
            <a:spAutoFit/>
          </a:bodyPr>
          <a:lstStyle/>
          <a:p>
            <a:pPr algn="ctr" fontAlgn="base"/>
            <a:r>
              <a:rPr lang="es-CO" sz="2800" dirty="0"/>
              <a:t>Estas leyes adicionales las instrucciones de Moisés se conocían como “</a:t>
            </a:r>
            <a:r>
              <a:rPr lang="es-CO" sz="2800" b="1" dirty="0">
                <a:latin typeface="Agency FB" pitchFamily="34" charset="0"/>
              </a:rPr>
              <a:t>el libro de la ley de Moisés</a:t>
            </a:r>
            <a:r>
              <a:rPr lang="es-CO" sz="2800" dirty="0"/>
              <a:t>” </a:t>
            </a:r>
            <a:r>
              <a:rPr lang="es-CO" sz="2800" dirty="0" smtClean="0">
                <a:solidFill>
                  <a:srgbClr val="FF0000"/>
                </a:solidFill>
              </a:rPr>
              <a:t>(Lea Jos.8:31</a:t>
            </a:r>
            <a:r>
              <a:rPr lang="es-CO" sz="2800" dirty="0">
                <a:solidFill>
                  <a:srgbClr val="FF0000"/>
                </a:solidFill>
              </a:rPr>
              <a:t>; Neh.8:1)</a:t>
            </a:r>
            <a:r>
              <a:rPr lang="es-CO" sz="2800" dirty="0"/>
              <a:t>, “</a:t>
            </a:r>
            <a:r>
              <a:rPr lang="es-CO" sz="2800" b="1" dirty="0">
                <a:latin typeface="Agency FB" pitchFamily="34" charset="0"/>
              </a:rPr>
              <a:t>el libro de Moisés</a:t>
            </a:r>
            <a:r>
              <a:rPr lang="es-CO" sz="2800" dirty="0"/>
              <a:t>” </a:t>
            </a:r>
            <a:r>
              <a:rPr lang="es-CO" sz="2800" dirty="0">
                <a:solidFill>
                  <a:srgbClr val="FF0000"/>
                </a:solidFill>
              </a:rPr>
              <a:t>(2 crón.25:4)</a:t>
            </a:r>
            <a:r>
              <a:rPr lang="es-CO" sz="2800" dirty="0"/>
              <a:t>, o simplemente “</a:t>
            </a:r>
            <a:r>
              <a:rPr lang="es-CO" sz="2800" b="1" dirty="0">
                <a:latin typeface="Agency FB" pitchFamily="34" charset="0"/>
              </a:rPr>
              <a:t>la ley de Moisés</a:t>
            </a:r>
            <a:r>
              <a:rPr lang="es-CO" sz="2800" dirty="0"/>
              <a:t>” </a:t>
            </a:r>
            <a:r>
              <a:rPr lang="es-CO" sz="2800" dirty="0">
                <a:solidFill>
                  <a:srgbClr val="FF0000"/>
                </a:solidFill>
              </a:rPr>
              <a:t>(2 Re.23:25; 2 Crón.23:18</a:t>
            </a:r>
            <a:r>
              <a:rPr lang="es-CO" sz="2800" dirty="0" smtClean="0">
                <a:solidFill>
                  <a:srgbClr val="FF0000"/>
                </a:solidFill>
              </a:rPr>
              <a:t>)</a:t>
            </a:r>
            <a:r>
              <a:rPr lang="es-CO" sz="2800" dirty="0" smtClean="0"/>
              <a:t>, «</a:t>
            </a:r>
            <a:r>
              <a:rPr lang="es-CO" sz="2800" b="1" dirty="0" smtClean="0">
                <a:latin typeface="Agency FB" pitchFamily="34" charset="0"/>
              </a:rPr>
              <a:t>libro de la ley</a:t>
            </a:r>
            <a:r>
              <a:rPr lang="es-CO" sz="2800" dirty="0" smtClean="0"/>
              <a:t>» </a:t>
            </a:r>
            <a:r>
              <a:rPr lang="es-CO" sz="2800" u="sng" dirty="0" smtClean="0">
                <a:solidFill>
                  <a:srgbClr val="FF0000"/>
                </a:solidFill>
              </a:rPr>
              <a:t>(Gal.3:10)</a:t>
            </a:r>
            <a:r>
              <a:rPr lang="es-CO" sz="2800" dirty="0" smtClean="0">
                <a:solidFill>
                  <a:srgbClr val="FF0000"/>
                </a:solidFill>
              </a:rPr>
              <a:t>.</a:t>
            </a:r>
            <a:endParaRPr lang="es-CO" sz="2800" dirty="0">
              <a:solidFill>
                <a:srgbClr val="FF0000"/>
              </a:solidFill>
            </a:endParaRPr>
          </a:p>
        </p:txBody>
      </p:sp>
    </p:spTree>
    <p:extLst>
      <p:ext uri="{BB962C8B-B14F-4D97-AF65-F5344CB8AC3E}">
        <p14:creationId xmlns:p14="http://schemas.microsoft.com/office/powerpoint/2010/main" val="2956069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wipe(down)">
                                      <p:cBhvr>
                                        <p:cTn id="7" dur="580">
                                          <p:stCondLst>
                                            <p:cond delay="0"/>
                                          </p:stCondLst>
                                        </p:cTn>
                                        <p:tgtEl>
                                          <p:spTgt spid="1028"/>
                                        </p:tgtEl>
                                      </p:cBhvr>
                                    </p:animEffect>
                                    <p:anim calcmode="lin" valueType="num">
                                      <p:cBhvr>
                                        <p:cTn id="8"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8"/>
                                        </p:tgtEl>
                                      </p:cBhvr>
                                      <p:to x="100000" y="60000"/>
                                    </p:animScale>
                                    <p:animScale>
                                      <p:cBhvr>
                                        <p:cTn id="14" dur="166" decel="50000">
                                          <p:stCondLst>
                                            <p:cond delay="676"/>
                                          </p:stCondLst>
                                        </p:cTn>
                                        <p:tgtEl>
                                          <p:spTgt spid="1028"/>
                                        </p:tgtEl>
                                      </p:cBhvr>
                                      <p:to x="100000" y="100000"/>
                                    </p:animScale>
                                    <p:animScale>
                                      <p:cBhvr>
                                        <p:cTn id="15" dur="26">
                                          <p:stCondLst>
                                            <p:cond delay="1312"/>
                                          </p:stCondLst>
                                        </p:cTn>
                                        <p:tgtEl>
                                          <p:spTgt spid="1028"/>
                                        </p:tgtEl>
                                      </p:cBhvr>
                                      <p:to x="100000" y="80000"/>
                                    </p:animScale>
                                    <p:animScale>
                                      <p:cBhvr>
                                        <p:cTn id="16" dur="166" decel="50000">
                                          <p:stCondLst>
                                            <p:cond delay="1338"/>
                                          </p:stCondLst>
                                        </p:cTn>
                                        <p:tgtEl>
                                          <p:spTgt spid="1028"/>
                                        </p:tgtEl>
                                      </p:cBhvr>
                                      <p:to x="100000" y="100000"/>
                                    </p:animScale>
                                    <p:animScale>
                                      <p:cBhvr>
                                        <p:cTn id="17" dur="26">
                                          <p:stCondLst>
                                            <p:cond delay="1642"/>
                                          </p:stCondLst>
                                        </p:cTn>
                                        <p:tgtEl>
                                          <p:spTgt spid="1028"/>
                                        </p:tgtEl>
                                      </p:cBhvr>
                                      <p:to x="100000" y="90000"/>
                                    </p:animScale>
                                    <p:animScale>
                                      <p:cBhvr>
                                        <p:cTn id="18" dur="166" decel="50000">
                                          <p:stCondLst>
                                            <p:cond delay="1668"/>
                                          </p:stCondLst>
                                        </p:cTn>
                                        <p:tgtEl>
                                          <p:spTgt spid="1028"/>
                                        </p:tgtEl>
                                      </p:cBhvr>
                                      <p:to x="100000" y="100000"/>
                                    </p:animScale>
                                    <p:animScale>
                                      <p:cBhvr>
                                        <p:cTn id="19" dur="26">
                                          <p:stCondLst>
                                            <p:cond delay="1808"/>
                                          </p:stCondLst>
                                        </p:cTn>
                                        <p:tgtEl>
                                          <p:spTgt spid="1028"/>
                                        </p:tgtEl>
                                      </p:cBhvr>
                                      <p:to x="100000" y="95000"/>
                                    </p:animScale>
                                    <p:animScale>
                                      <p:cBhvr>
                                        <p:cTn id="20" dur="166" decel="50000">
                                          <p:stCondLst>
                                            <p:cond delay="1834"/>
                                          </p:stCondLst>
                                        </p:cTn>
                                        <p:tgtEl>
                                          <p:spTgt spid="1028"/>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heel(1)">
                                      <p:cBhvr>
                                        <p:cTn id="2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640960" cy="6336704"/>
          </a:xfrm>
        </p:spPr>
        <p:txBody>
          <a:bodyPr>
            <a:normAutofit fontScale="77500" lnSpcReduction="20000"/>
          </a:bodyPr>
          <a:lstStyle/>
          <a:p>
            <a:pPr marL="0" indent="0" algn="ctr" fontAlgn="base">
              <a:buNone/>
            </a:pPr>
            <a:r>
              <a:rPr lang="es-CO" sz="3800" b="1" i="1" dirty="0" smtClean="0">
                <a:solidFill>
                  <a:srgbClr val="FF0000"/>
                </a:solidFill>
              </a:rPr>
              <a:t>¿Cómo consideraba el Rey David la Ley de Dios?</a:t>
            </a:r>
          </a:p>
          <a:p>
            <a:pPr marL="0" indent="0" algn="ctr" fontAlgn="base">
              <a:buNone/>
            </a:pPr>
            <a:r>
              <a:rPr lang="es-CO" dirty="0" smtClean="0"/>
              <a:t>La </a:t>
            </a:r>
            <a:r>
              <a:rPr lang="es-CO" dirty="0"/>
              <a:t>ley es una delicia. La Ley de Dios es una inspiración para el alma. Dijo el salmista: “</a:t>
            </a:r>
            <a:r>
              <a:rPr lang="es-CO" b="1" dirty="0">
                <a:latin typeface="Agency FB" pitchFamily="34" charset="0"/>
              </a:rPr>
              <a:t>Oh, cuánto amo yo tu ley! Todo el día es ella mi meditación</a:t>
            </a:r>
            <a:r>
              <a:rPr lang="es-CO" dirty="0"/>
              <a:t>”. “</a:t>
            </a:r>
            <a:r>
              <a:rPr lang="es-CO" b="1" dirty="0">
                <a:latin typeface="Agency FB" pitchFamily="34" charset="0"/>
              </a:rPr>
              <a:t>He amado tus mandamientos más que el oro, y más que oro muy puro</a:t>
            </a:r>
            <a:r>
              <a:rPr lang="es-CO" dirty="0"/>
              <a:t>”. Aunque “</a:t>
            </a:r>
            <a:r>
              <a:rPr lang="es-CO" b="1" dirty="0">
                <a:latin typeface="Agency FB" pitchFamily="34" charset="0"/>
              </a:rPr>
              <a:t>aflicción y angustia se han apoderado de </a:t>
            </a:r>
            <a:r>
              <a:rPr lang="es-CO" b="1" dirty="0" smtClean="0">
                <a:latin typeface="Agency FB" pitchFamily="34" charset="0"/>
              </a:rPr>
              <a:t>mí</a:t>
            </a:r>
            <a:r>
              <a:rPr lang="es-CO" dirty="0" smtClean="0"/>
              <a:t>, </a:t>
            </a:r>
            <a:r>
              <a:rPr lang="es-CO" b="1" dirty="0">
                <a:latin typeface="Agency FB" pitchFamily="34" charset="0"/>
              </a:rPr>
              <a:t>tus mandamientos fueron mi delicia</a:t>
            </a:r>
            <a:r>
              <a:rPr lang="es-CO" dirty="0" smtClean="0"/>
              <a:t>”</a:t>
            </a:r>
          </a:p>
          <a:p>
            <a:pPr marL="0" indent="0" algn="ctr" fontAlgn="base">
              <a:buNone/>
            </a:pPr>
            <a:r>
              <a:rPr lang="es-CO" dirty="0" smtClean="0">
                <a:solidFill>
                  <a:srgbClr val="FF0000"/>
                </a:solidFill>
              </a:rPr>
              <a:t>(</a:t>
            </a:r>
            <a:r>
              <a:rPr lang="es-CO" dirty="0">
                <a:solidFill>
                  <a:srgbClr val="FF0000"/>
                </a:solidFill>
              </a:rPr>
              <a:t>Sal.119:97, 127,143</a:t>
            </a:r>
            <a:r>
              <a:rPr lang="es-CO" dirty="0" smtClean="0">
                <a:solidFill>
                  <a:srgbClr val="FF0000"/>
                </a:solidFill>
              </a:rPr>
              <a:t>)</a:t>
            </a:r>
            <a:r>
              <a:rPr lang="es-CO" dirty="0" smtClean="0"/>
              <a:t>.</a:t>
            </a:r>
          </a:p>
          <a:p>
            <a:pPr marL="0" indent="0" fontAlgn="base">
              <a:buNone/>
            </a:pPr>
            <a:r>
              <a:rPr lang="es-CO" dirty="0" smtClean="0"/>
              <a:t> </a:t>
            </a:r>
          </a:p>
          <a:p>
            <a:pPr marL="0" indent="0" algn="ctr" fontAlgn="base">
              <a:buNone/>
            </a:pPr>
            <a:r>
              <a:rPr lang="es-CO" sz="4000" b="1" i="1" dirty="0" smtClean="0">
                <a:solidFill>
                  <a:srgbClr val="FF0000"/>
                </a:solidFill>
              </a:rPr>
              <a:t>¿Qué son los mandamientos para los hijos de Dios?</a:t>
            </a:r>
          </a:p>
          <a:p>
            <a:pPr marL="0" indent="0" algn="ctr" fontAlgn="base">
              <a:buNone/>
            </a:pPr>
            <a:r>
              <a:rPr lang="es-CO" dirty="0" smtClean="0"/>
              <a:t>Para </a:t>
            </a:r>
            <a:r>
              <a:rPr lang="es-CO" dirty="0"/>
              <a:t>los que aman a Dios “</a:t>
            </a:r>
            <a:r>
              <a:rPr lang="es-CO" b="1" dirty="0">
                <a:latin typeface="Agency FB" pitchFamily="34" charset="0"/>
              </a:rPr>
              <a:t>sus mandamientos no son gravosos</a:t>
            </a:r>
            <a:r>
              <a:rPr lang="es-CO" dirty="0" smtClean="0"/>
              <a:t>”</a:t>
            </a:r>
          </a:p>
          <a:p>
            <a:pPr marL="0" indent="0" algn="ctr" fontAlgn="base">
              <a:buNone/>
            </a:pPr>
            <a:r>
              <a:rPr lang="es-CO" dirty="0" smtClean="0">
                <a:solidFill>
                  <a:srgbClr val="FF0000"/>
                </a:solidFill>
              </a:rPr>
              <a:t> </a:t>
            </a:r>
            <a:r>
              <a:rPr lang="es-CO" dirty="0">
                <a:solidFill>
                  <a:srgbClr val="FF0000"/>
                </a:solidFill>
              </a:rPr>
              <a:t>(1 Juan 5:3)</a:t>
            </a:r>
            <a:r>
              <a:rPr lang="es-CO" dirty="0"/>
              <a:t>.</a:t>
            </a:r>
          </a:p>
          <a:p>
            <a:pPr fontAlgn="base"/>
            <a:endParaRPr lang="es-CO" dirty="0" smtClean="0"/>
          </a:p>
          <a:p>
            <a:pPr marL="0" indent="0" algn="ctr" fontAlgn="base">
              <a:buNone/>
            </a:pPr>
            <a:r>
              <a:rPr lang="es-CO" sz="3600" b="1" i="1" dirty="0" smtClean="0">
                <a:solidFill>
                  <a:srgbClr val="FF0000"/>
                </a:solidFill>
              </a:rPr>
              <a:t>¿Qué son los Mandamientos para los desobedientes?</a:t>
            </a:r>
          </a:p>
          <a:p>
            <a:pPr marL="0" indent="0" algn="ctr" fontAlgn="base">
              <a:buNone/>
            </a:pPr>
            <a:r>
              <a:rPr lang="es-CO" dirty="0" smtClean="0"/>
              <a:t>Son </a:t>
            </a:r>
            <a:r>
              <a:rPr lang="es-CO" dirty="0"/>
              <a:t>los transgresores los que </a:t>
            </a:r>
            <a:r>
              <a:rPr lang="es-CO" dirty="0" smtClean="0"/>
              <a:t>la consideran un </a:t>
            </a:r>
            <a:r>
              <a:rPr lang="es-CO" dirty="0"/>
              <a:t>yugo intolerable, por cuanto los designios de la mente pecaminosa “</a:t>
            </a:r>
            <a:r>
              <a:rPr lang="es-CO" b="1" dirty="0">
                <a:latin typeface="Agency FB" pitchFamily="34" charset="0"/>
              </a:rPr>
              <a:t>no se sujetan a la ley de Dios, ni tampoco pueden</a:t>
            </a:r>
            <a:r>
              <a:rPr lang="es-CO" dirty="0"/>
              <a:t>” </a:t>
            </a:r>
            <a:endParaRPr lang="es-CO" dirty="0" smtClean="0"/>
          </a:p>
          <a:p>
            <a:pPr marL="0" indent="0" algn="ctr" fontAlgn="base">
              <a:buNone/>
            </a:pPr>
            <a:r>
              <a:rPr lang="es-CO" dirty="0" smtClean="0">
                <a:solidFill>
                  <a:srgbClr val="FF0000"/>
                </a:solidFill>
              </a:rPr>
              <a:t>(</a:t>
            </a:r>
            <a:r>
              <a:rPr lang="es-CO" dirty="0">
                <a:solidFill>
                  <a:srgbClr val="FF0000"/>
                </a:solidFill>
              </a:rPr>
              <a:t>Rom.8:7).</a:t>
            </a:r>
          </a:p>
        </p:txBody>
      </p:sp>
    </p:spTree>
    <p:extLst>
      <p:ext uri="{BB962C8B-B14F-4D97-AF65-F5344CB8AC3E}">
        <p14:creationId xmlns:p14="http://schemas.microsoft.com/office/powerpoint/2010/main" val="3682267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par>
                                <p:cTn id="13" presetID="21" presetClass="entr" presetSubtype="1"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heel(1)">
                                      <p:cBhvr>
                                        <p:cTn id="15" dur="20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 calcmode="lin" valueType="num">
                                      <p:cBhvr>
                                        <p:cTn id="20"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1"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2"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3" dur="10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 calcmode="lin" valueType="num">
                                      <p:cBhvr>
                                        <p:cTn id="28"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9"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30"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31" dur="1000"/>
                                        <p:tgtEl>
                                          <p:spTgt spid="3">
                                            <p:txEl>
                                              <p:pRg st="5" end="5"/>
                                            </p:txEl>
                                          </p:spTgt>
                                        </p:tgtEl>
                                      </p:cBhvr>
                                    </p:animEffect>
                                  </p:childTnLst>
                                </p:cTn>
                              </p:par>
                              <p:par>
                                <p:cTn id="32" presetID="31" presetClass="entr" presetSubtype="0" fill="hold" nodeType="with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 calcmode="lin" valueType="num">
                                      <p:cBhvr>
                                        <p:cTn id="34"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5"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6"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7" dur="1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1" presetClass="entr" presetSubtype="0" fill="hold"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 calcmode="lin" valueType="num">
                                      <p:cBhvr>
                                        <p:cTn id="42"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43"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44" dur="1000" fill="hold"/>
                                        <p:tgtEl>
                                          <p:spTgt spid="3">
                                            <p:txEl>
                                              <p:pRg st="8" end="8"/>
                                            </p:txEl>
                                          </p:spTgt>
                                        </p:tgtEl>
                                        <p:attrNameLst>
                                          <p:attrName>style.rotation</p:attrName>
                                        </p:attrNameLst>
                                      </p:cBhvr>
                                      <p:tavLst>
                                        <p:tav tm="0">
                                          <p:val>
                                            <p:fltVal val="90"/>
                                          </p:val>
                                        </p:tav>
                                        <p:tav tm="100000">
                                          <p:val>
                                            <p:fltVal val="0"/>
                                          </p:val>
                                        </p:tav>
                                      </p:tavLst>
                                    </p:anim>
                                    <p:animEffect transition="in" filter="fade">
                                      <p:cBhvr>
                                        <p:cTn id="45" dur="1000"/>
                                        <p:tgtEl>
                                          <p:spTgt spid="3">
                                            <p:txEl>
                                              <p:pRg st="8" end="8"/>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31" presetClass="entr" presetSubtype="0" fill="hold" nodeType="click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 calcmode="lin" valueType="num">
                                      <p:cBhvr>
                                        <p:cTn id="50" dur="1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51" dur="1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52" dur="1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53" dur="1000"/>
                                        <p:tgtEl>
                                          <p:spTgt spid="3">
                                            <p:txEl>
                                              <p:pRg st="9" end="9"/>
                                            </p:txEl>
                                          </p:spTgt>
                                        </p:tgtEl>
                                      </p:cBhvr>
                                    </p:animEffect>
                                  </p:childTnLst>
                                </p:cTn>
                              </p:par>
                              <p:par>
                                <p:cTn id="54" presetID="31" presetClass="entr" presetSubtype="0" fill="hold" nodeType="withEffect">
                                  <p:stCondLst>
                                    <p:cond delay="0"/>
                                  </p:stCondLst>
                                  <p:childTnLst>
                                    <p:set>
                                      <p:cBhvr>
                                        <p:cTn id="55" dur="1" fill="hold">
                                          <p:stCondLst>
                                            <p:cond delay="0"/>
                                          </p:stCondLst>
                                        </p:cTn>
                                        <p:tgtEl>
                                          <p:spTgt spid="3">
                                            <p:txEl>
                                              <p:pRg st="10" end="10"/>
                                            </p:txEl>
                                          </p:spTgt>
                                        </p:tgtEl>
                                        <p:attrNameLst>
                                          <p:attrName>style.visibility</p:attrName>
                                        </p:attrNameLst>
                                      </p:cBhvr>
                                      <p:to>
                                        <p:strVal val="visible"/>
                                      </p:to>
                                    </p:set>
                                    <p:anim calcmode="lin" valueType="num">
                                      <p:cBhvr>
                                        <p:cTn id="56" dur="1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57" dur="1000" fill="hold"/>
                                        <p:tgtEl>
                                          <p:spTgt spid="3">
                                            <p:txEl>
                                              <p:pRg st="10" end="10"/>
                                            </p:txEl>
                                          </p:spTgt>
                                        </p:tgtEl>
                                        <p:attrNameLst>
                                          <p:attrName>ppt_h</p:attrName>
                                        </p:attrNameLst>
                                      </p:cBhvr>
                                      <p:tavLst>
                                        <p:tav tm="0">
                                          <p:val>
                                            <p:fltVal val="0"/>
                                          </p:val>
                                        </p:tav>
                                        <p:tav tm="100000">
                                          <p:val>
                                            <p:strVal val="#ppt_h"/>
                                          </p:val>
                                        </p:tav>
                                      </p:tavLst>
                                    </p:anim>
                                    <p:anim calcmode="lin" valueType="num">
                                      <p:cBhvr>
                                        <p:cTn id="58" dur="1000" fill="hold"/>
                                        <p:tgtEl>
                                          <p:spTgt spid="3">
                                            <p:txEl>
                                              <p:pRg st="10" end="10"/>
                                            </p:txEl>
                                          </p:spTgt>
                                        </p:tgtEl>
                                        <p:attrNameLst>
                                          <p:attrName>style.rotation</p:attrName>
                                        </p:attrNameLst>
                                      </p:cBhvr>
                                      <p:tavLst>
                                        <p:tav tm="0">
                                          <p:val>
                                            <p:fltVal val="90"/>
                                          </p:val>
                                        </p:tav>
                                        <p:tav tm="100000">
                                          <p:val>
                                            <p:fltVal val="0"/>
                                          </p:val>
                                        </p:tav>
                                      </p:tavLst>
                                    </p:anim>
                                    <p:animEffect transition="in" filter="fade">
                                      <p:cBhvr>
                                        <p:cTn id="59" dur="10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9144000" cy="6858000"/>
          </a:xfrm>
        </p:spPr>
        <p:txBody>
          <a:bodyPr>
            <a:noAutofit/>
          </a:bodyPr>
          <a:lstStyle/>
          <a:p>
            <a:pPr marL="0" indent="0" algn="ctr" fontAlgn="base">
              <a:buNone/>
            </a:pPr>
            <a:r>
              <a:rPr lang="es-CO" sz="3600" b="1" i="1" dirty="0"/>
              <a:t>El Propósito de la </a:t>
            </a:r>
            <a:r>
              <a:rPr lang="es-CO" sz="3600" b="1" i="1" dirty="0" smtClean="0"/>
              <a:t>Ley.</a:t>
            </a:r>
            <a:endParaRPr lang="es-CO" sz="3600" i="1" dirty="0"/>
          </a:p>
          <a:p>
            <a:pPr marL="0" indent="0" algn="ctr" fontAlgn="base">
              <a:buNone/>
            </a:pPr>
            <a:r>
              <a:rPr lang="es-CO" sz="2800" dirty="0"/>
              <a:t>Dios dio su ley con el fin de proveer abundantes bendiciones para su pueblo y llevarlos a establecer una relación salvadora con él mismo. Notemos los siguientes propósitos específicos:</a:t>
            </a:r>
          </a:p>
          <a:p>
            <a:pPr marL="0" indent="0" fontAlgn="base">
              <a:buNone/>
            </a:pPr>
            <a:r>
              <a:rPr lang="es-CO" sz="2800" b="1" dirty="0" smtClean="0">
                <a:solidFill>
                  <a:srgbClr val="FF0000"/>
                </a:solidFill>
              </a:rPr>
              <a:t>1)</a:t>
            </a:r>
            <a:r>
              <a:rPr lang="es-CO" sz="2800" dirty="0" smtClean="0"/>
              <a:t>. Revela </a:t>
            </a:r>
            <a:r>
              <a:rPr lang="es-CO" sz="2800" dirty="0"/>
              <a:t>la voluntad de Dios para la humanidad. Como la expresión del carácter de Dios y de su amor, los Diez Mandamientos revelan su voluntad y propósitos para la humanidad</a:t>
            </a:r>
            <a:r>
              <a:rPr lang="es-CO" sz="2800" dirty="0" smtClean="0"/>
              <a:t>.</a:t>
            </a:r>
          </a:p>
          <a:p>
            <a:pPr marL="0" indent="0" fontAlgn="base">
              <a:buNone/>
            </a:pPr>
            <a:r>
              <a:rPr lang="es-CO" sz="2800" b="1" dirty="0" smtClean="0">
                <a:solidFill>
                  <a:srgbClr val="FF0000"/>
                </a:solidFill>
              </a:rPr>
              <a:t>2)</a:t>
            </a:r>
            <a:r>
              <a:rPr lang="es-CO" sz="2800" dirty="0" smtClean="0"/>
              <a:t>. </a:t>
            </a:r>
            <a:r>
              <a:rPr lang="es-CO" sz="2800" dirty="0"/>
              <a:t>Demandan perfecta obediencia “porque cualquiera que guardare toda la ley, pero ofendiere en un punto, se hace culpable de todos”</a:t>
            </a:r>
            <a:r>
              <a:rPr lang="es-CO" sz="2800" dirty="0">
                <a:solidFill>
                  <a:srgbClr val="FF0000"/>
                </a:solidFill>
              </a:rPr>
              <a:t> (Sant.2:10)</a:t>
            </a:r>
            <a:r>
              <a:rPr lang="es-CO" sz="2800" dirty="0"/>
              <a:t>. </a:t>
            </a:r>
            <a:endParaRPr lang="es-CO" sz="2800" dirty="0" smtClean="0"/>
          </a:p>
          <a:p>
            <a:pPr marL="0" indent="0" fontAlgn="base">
              <a:buNone/>
            </a:pPr>
            <a:r>
              <a:rPr lang="es-CO" sz="2800" b="1" dirty="0" smtClean="0">
                <a:solidFill>
                  <a:srgbClr val="FF0000"/>
                </a:solidFill>
              </a:rPr>
              <a:t>3)</a:t>
            </a:r>
            <a:r>
              <a:rPr lang="es-CO" sz="2800" dirty="0" smtClean="0"/>
              <a:t>. La </a:t>
            </a:r>
            <a:r>
              <a:rPr lang="es-CO" sz="2800" dirty="0"/>
              <a:t>obediencia a la ley como regla de nuestra vida, es vital para </a:t>
            </a:r>
            <a:r>
              <a:rPr lang="es-CO" sz="2800" dirty="0" smtClean="0"/>
              <a:t>entrar a la nueva Jerusalén </a:t>
            </a:r>
            <a:r>
              <a:rPr lang="es-CO" sz="2800" dirty="0" smtClean="0">
                <a:solidFill>
                  <a:srgbClr val="FF0000"/>
                </a:solidFill>
              </a:rPr>
              <a:t>(Lea Apoc.22:14).</a:t>
            </a:r>
            <a:r>
              <a:rPr lang="es-CO" sz="2800" dirty="0" smtClean="0"/>
              <a:t> </a:t>
            </a:r>
            <a:r>
              <a:rPr lang="es-CO" sz="2800" dirty="0"/>
              <a:t>El mismo Jesús dijo: “Si quieres entrar en la vida, guarda los mandamientos” </a:t>
            </a:r>
            <a:r>
              <a:rPr lang="es-CO" sz="2800" dirty="0">
                <a:solidFill>
                  <a:srgbClr val="FF0000"/>
                </a:solidFill>
              </a:rPr>
              <a:t>(Mat.19:17)</a:t>
            </a:r>
            <a:r>
              <a:rPr lang="es-CO" sz="2800" dirty="0"/>
              <a:t>. </a:t>
            </a:r>
            <a:endParaRPr lang="es-CO" sz="2800" dirty="0" smtClean="0"/>
          </a:p>
        </p:txBody>
      </p:sp>
    </p:spTree>
    <p:extLst>
      <p:ext uri="{BB962C8B-B14F-4D97-AF65-F5344CB8AC3E}">
        <p14:creationId xmlns:p14="http://schemas.microsoft.com/office/powerpoint/2010/main" val="1179852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lnSpcReduction="10000"/>
          </a:bodyPr>
          <a:lstStyle/>
          <a:p>
            <a:pPr marL="0" indent="0" fontAlgn="base">
              <a:buNone/>
            </a:pPr>
            <a:r>
              <a:rPr lang="es-CO" dirty="0"/>
              <a:t> </a:t>
            </a:r>
            <a:r>
              <a:rPr lang="es-CO" b="1" dirty="0" smtClean="0">
                <a:solidFill>
                  <a:srgbClr val="FF0000"/>
                </a:solidFill>
              </a:rPr>
              <a:t>4</a:t>
            </a:r>
            <a:r>
              <a:rPr lang="es-CO" b="1" dirty="0">
                <a:solidFill>
                  <a:srgbClr val="FF0000"/>
                </a:solidFill>
              </a:rPr>
              <a:t>)</a:t>
            </a:r>
            <a:r>
              <a:rPr lang="es-CO" dirty="0"/>
              <a:t>. Esta obediencia es posible únicamente por medio del poder que provee el Espíritu Santo al morar en nuestro interior</a:t>
            </a:r>
            <a:r>
              <a:rPr lang="es-CO" dirty="0">
                <a:solidFill>
                  <a:srgbClr val="FF0000"/>
                </a:solidFill>
              </a:rPr>
              <a:t> (lea Eze.36:27).</a:t>
            </a:r>
          </a:p>
          <a:p>
            <a:pPr marL="0" indent="0" fontAlgn="base">
              <a:buNone/>
            </a:pPr>
            <a:endParaRPr lang="es-CO" b="1" dirty="0" smtClean="0">
              <a:solidFill>
                <a:srgbClr val="FF0000"/>
              </a:solidFill>
            </a:endParaRPr>
          </a:p>
          <a:p>
            <a:pPr marL="0" indent="0" fontAlgn="base">
              <a:buNone/>
            </a:pPr>
            <a:r>
              <a:rPr lang="es-CO" b="1" dirty="0" smtClean="0">
                <a:solidFill>
                  <a:srgbClr val="FF0000"/>
                </a:solidFill>
              </a:rPr>
              <a:t>5)</a:t>
            </a:r>
            <a:r>
              <a:rPr lang="es-CO" dirty="0" smtClean="0"/>
              <a:t>. Es </a:t>
            </a:r>
            <a:r>
              <a:rPr lang="es-CO" dirty="0"/>
              <a:t>la base del pacto de Dios. Moisés escribió los Diez Mandamientos con otras leyes explicativas, en un libro llamado el libro del pacto </a:t>
            </a:r>
            <a:r>
              <a:rPr lang="es-CO" dirty="0">
                <a:solidFill>
                  <a:srgbClr val="FF0000"/>
                </a:solidFill>
              </a:rPr>
              <a:t>(Exo.20:1 ,24:8; </a:t>
            </a:r>
            <a:r>
              <a:rPr lang="es-CO" dirty="0" smtClean="0">
                <a:solidFill>
                  <a:srgbClr val="FF0000"/>
                </a:solidFill>
              </a:rPr>
              <a:t>24:4-7).</a:t>
            </a:r>
          </a:p>
          <a:p>
            <a:pPr marL="0" indent="0" fontAlgn="base">
              <a:buNone/>
            </a:pPr>
            <a:endParaRPr lang="es-CO" b="1" dirty="0" smtClean="0">
              <a:solidFill>
                <a:srgbClr val="FF0000"/>
              </a:solidFill>
            </a:endParaRPr>
          </a:p>
          <a:p>
            <a:pPr marL="0" indent="0" fontAlgn="base">
              <a:buNone/>
            </a:pPr>
            <a:r>
              <a:rPr lang="es-CO" b="1" dirty="0" smtClean="0">
                <a:solidFill>
                  <a:srgbClr val="FF0000"/>
                </a:solidFill>
              </a:rPr>
              <a:t>6)</a:t>
            </a:r>
            <a:r>
              <a:rPr lang="es-CO" dirty="0" smtClean="0"/>
              <a:t>. </a:t>
            </a:r>
            <a:r>
              <a:rPr lang="es-CO" dirty="0"/>
              <a:t>Más tarde llamó a los Diez Mandamientos “</a:t>
            </a:r>
            <a:r>
              <a:rPr lang="es-CO" b="1" dirty="0">
                <a:latin typeface="Agency FB" pitchFamily="34" charset="0"/>
              </a:rPr>
              <a:t>las tablas del pacto</a:t>
            </a:r>
            <a:r>
              <a:rPr lang="es-CO" dirty="0"/>
              <a:t>”, indicando su importancia como la base del pacto eterno </a:t>
            </a:r>
            <a:r>
              <a:rPr lang="es-CO" dirty="0">
                <a:solidFill>
                  <a:srgbClr val="FF0000"/>
                </a:solidFill>
              </a:rPr>
              <a:t>(Deut.9:9; 4:13</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3660470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wheel(1)">
                                      <p:cBhvr>
                                        <p:cTn id="1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792088"/>
          </a:xfrm>
        </p:spPr>
        <p:txBody>
          <a:bodyPr>
            <a:normAutofit/>
          </a:bodyPr>
          <a:lstStyle/>
          <a:p>
            <a:pPr marL="0" indent="0" algn="ctr" fontAlgn="base">
              <a:buNone/>
            </a:pPr>
            <a:r>
              <a:rPr lang="es-CO" sz="3800" b="1" i="1" dirty="0"/>
              <a:t>Funciona como la norma del juicio</a:t>
            </a:r>
            <a:r>
              <a:rPr lang="es-CO" sz="3800" b="1" i="1" dirty="0" smtClean="0"/>
              <a:t>.</a:t>
            </a:r>
            <a:endParaRPr lang="es-CO" sz="3800" b="1" i="1" dirty="0"/>
          </a:p>
        </p:txBody>
      </p:sp>
      <p:sp>
        <p:nvSpPr>
          <p:cNvPr id="4" name="3 Rectángulo"/>
          <p:cNvSpPr/>
          <p:nvPr/>
        </p:nvSpPr>
        <p:spPr>
          <a:xfrm>
            <a:off x="445029" y="1484784"/>
            <a:ext cx="4703035" cy="2954655"/>
          </a:xfrm>
          <a:prstGeom prst="rect">
            <a:avLst/>
          </a:prstGeom>
        </p:spPr>
        <p:txBody>
          <a:bodyPr wrap="square">
            <a:spAutoFit/>
          </a:bodyPr>
          <a:lstStyle/>
          <a:p>
            <a:pPr algn="ctr" fontAlgn="base"/>
            <a:r>
              <a:rPr lang="es-CO" sz="2800" dirty="0"/>
              <a:t>Dice el salmista que, a semejanza de Dios, “</a:t>
            </a:r>
            <a:r>
              <a:rPr lang="es-CO" sz="2800" b="1" dirty="0">
                <a:latin typeface="Agency FB" pitchFamily="34" charset="0"/>
              </a:rPr>
              <a:t>todos tus mandamientos son justicia</a:t>
            </a:r>
            <a:r>
              <a:rPr lang="es-CO" sz="2800" dirty="0"/>
              <a:t>”</a:t>
            </a:r>
            <a:r>
              <a:rPr lang="es-CO" sz="2800" dirty="0">
                <a:solidFill>
                  <a:srgbClr val="FF0000"/>
                </a:solidFill>
              </a:rPr>
              <a:t> (Sal.119:172)</a:t>
            </a:r>
            <a:r>
              <a:rPr lang="es-CO" sz="2800" dirty="0"/>
              <a:t>. La ley, por lo tanto, establece la norma de justicia.</a:t>
            </a:r>
          </a:p>
          <a:p>
            <a:pPr algn="ctr" fontAlgn="base"/>
            <a:r>
              <a:rPr lang="es-CO" dirty="0"/>
              <a:t> </a:t>
            </a:r>
            <a:endParaRPr lang="es-CO" dirty="0">
              <a:solidFill>
                <a:srgbClr val="FF0000"/>
              </a:solidFill>
            </a:endParaRPr>
          </a:p>
        </p:txBody>
      </p:sp>
      <p:sp>
        <p:nvSpPr>
          <p:cNvPr id="5" name="4 Rectángulo"/>
          <p:cNvSpPr/>
          <p:nvPr/>
        </p:nvSpPr>
        <p:spPr>
          <a:xfrm>
            <a:off x="445028" y="4560540"/>
            <a:ext cx="8303435" cy="2246769"/>
          </a:xfrm>
          <a:prstGeom prst="rect">
            <a:avLst/>
          </a:prstGeom>
          <a:solidFill>
            <a:schemeClr val="accent5">
              <a:lumMod val="40000"/>
              <a:lumOff val="60000"/>
            </a:schemeClr>
          </a:solidFill>
        </p:spPr>
        <p:txBody>
          <a:bodyPr wrap="square">
            <a:spAutoFit/>
          </a:bodyPr>
          <a:lstStyle/>
          <a:p>
            <a:pPr algn="ctr" fontAlgn="base"/>
            <a:r>
              <a:rPr lang="es-CO" sz="2800" dirty="0"/>
              <a:t>Ninguno de nosotros será juzgado por su paciencia, sino por estos principios justos. “</a:t>
            </a:r>
            <a:r>
              <a:rPr lang="es-CO" sz="2800" b="1" i="1" dirty="0">
                <a:latin typeface="Agency FB" pitchFamily="34" charset="0"/>
              </a:rPr>
              <a:t>Teme a Dios, y guarda sus mandamientos</a:t>
            </a:r>
            <a:r>
              <a:rPr lang="es-CO" sz="2800" dirty="0"/>
              <a:t>” dice la Escritura-, “</a:t>
            </a:r>
            <a:r>
              <a:rPr lang="es-CO" sz="2800" b="1" i="1" dirty="0">
                <a:latin typeface="Agency FB" pitchFamily="34" charset="0"/>
              </a:rPr>
              <a:t>porque Dios traerá toda obra a juicio, juntamente con toda cosa encubierta, sea buena o sea mala</a:t>
            </a:r>
            <a:r>
              <a:rPr lang="es-CO" sz="2800" dirty="0"/>
              <a:t>” </a:t>
            </a:r>
            <a:r>
              <a:rPr lang="es-CO" sz="2800" dirty="0">
                <a:solidFill>
                  <a:srgbClr val="FF0000"/>
                </a:solidFill>
              </a:rPr>
              <a:t>(Ec.12:13,14; Sant.2:12).</a:t>
            </a:r>
          </a:p>
        </p:txBody>
      </p:sp>
      <p:sp>
        <p:nvSpPr>
          <p:cNvPr id="6" name="AutoShape 2" descr="data:image/jpeg;base64,/9j/4AAQSkZJRgABAQAAAQABAAD/2wCEAAkGBxISEhUUEhQVFRUUFBgXFxcXFxUVFRcUFBYYFxUYFRUYHCggGBomHBQUITEhJSkrLi4uFx8zODMsNygtLisBCgoKDg0OGxAQGywkHyQsLCwsLCwsLCwsLCwsLCwsLCwsLCwsLCwsLCwsLCwsLCwsLCwsLCwsLCwsLCwsLCwsLP/AABEIAMIBAwMBIgACEQEDEQH/xAAcAAACAgMBAQAAAAAAAAAAAAAFBgMEAAIHAQj/xABKEAABAwEFBAQKBwYEBQUAAAABAAIDEQQFEiExBkFRcRMiYYEHIzJCUpGhscHRFFNicpKT0hUkM4Ky8EODosIWRFRj4SVko9Px/8QAGgEAAgMBAQAAAAAAAAAAAAAAAgMAAQQFBv/EAC0RAAICAgEDBAEEAAcAAAAAAAABAhEDIRIEIjETMkFRYRSRofAFIzNCgbHB/9oADAMBAAIRAxEAPwDm253Jaxaq10eTuS8s8Wa6xzyheXl9w+KrK/erOv3D4qmAgcdh2aUW7CvCF61A4l2WbPJQp32Vt1CEhNOaPXFaaOCpx0HFndbjlzFNFw3bF/8A6ha+H0iT+pdY2Zt4LRxXH9rHVttpPG0Sn/WVngu4fOVxLNxXYHOL3CrQaN4E8fcnOwT+adCNOHA0QnZSLFZhxDnd4qmKzTCkbS4EBxxA6BtW0rUaUBQZ8ji9IZhgn5Kc0GE09SB3/czXsdIxtHtFSB5435cRqnRkUb8sNeo817QXUrgp2ZId0ObhTeRQ7uztS8Wfl4QyeKjnd2XS+c5dVo1cfcOKabBs3EWlj3uPqy5I1ZrtayPCygwNNcjqMz66r1kDhQgVBdhGY1pX4JrzpPyLWHXgSb52bkhqR12jPTMDiRvCAuXW3tD20INRxB35Z7txXOdoLD0UzmgZHrDsBTcc1IXKHE2uPau1WEkQPAa41cxzQ5hOlaag04FOV3+Fx1R09mBy1icWnt6r6j2rmFs1HL4qHElTVyCi3R3Ww+EO7p+q5z4id0jKj8TC5WoZrLM/xdogedKB7cWf2SQfYuB4irLnB7c9QPWijB1oGUvs73Z7tdDG+gILzr2A7lW+hSYaAEgDM8OZXEbFe1oh/hTSx/de5o9QNEw2Xbq2GC0QzSOmjls746PpVpcKBwNM9+RUqS+CuUR2t1yyEDqkdbUggU5o/FN0TGsZkGx+s119a4BZbxmiNYpZI/uPc32A5p5sXhOjwNbNZ3ktaAXslBLiBmS1zRrrqrk3S5eClSug7tAOkdXCKnUga0G9C9nbrMszWjIA1ceAac1tFt5d8hGJtpZ24InCvdJX2Indm1t1trhtGEu9OKZvrOAj2pqyJRpAcG3bG90sVC4Chq4B2p0oSK9i5xbrrw1wkkY8vem67bbZbVI2OO2QOe7JoxEE9jWEA1S1aNqbubI6N5nrHIWkmJpaSx1KjDITSo4Icc1Ft/IWSPLQyWC5iTHK97RI2NopmaZZV7aFLV+WSQWmSQjI6EUoARkAOwBM9htnStMseIxy0c12FwBABGlMlStNmc4jI0FST7vemxkuVi2u2gRZYnhowgkLEehnbG0Mw+SOCxFyRVfg5qYcnclK2xPaA4scGnRxaQDyOhXWtnNjIbKw2i2YS4dYNPkM+96TvYppekvUOaKR2RrgMRAqQ01JZl5W6ugFUp9RukEsOjhV6R9fuVJ0a7Xfm0thu4dBYoI5ZdHSOo4NP2nauPYMh7Fzvay09PMJHNja8sbj6NuAF2eZbuNCB3JkMrk6oCWOvkVqLWisPZRQlNYBqrFllwkFVyvcSBhI6ZsreGmaTtoYqzyu4yv/AKittnrwLSBVZaZMUkgPnOce+pQqNMZdoaNlGUs0Z+08/wCoo2+NpOVKe5UNnIqWaPm7+oq6LAHE1canSoaQK8DSvtWSb2aoLRpZ8WNwpQDDQ0OdRnn3BW3MFaoZDZyHlgd1m508YzXk6hGiI2aB4zc8nXLIjsNcIP8A+pboYjaLInKtciDwXk0oYAwkdahbnTNpJrzq5V7ye5pAbUbzSvq8l2XqVJ9sLnMBLDhqWk0bQkZ5Y892VNeCVLHGXlBqTQVlmJOlMzpwJJA7qlKm2UAdI0jXAPeUfsVqe92FzKZE4utSo7C3L17kB2tJbM37g95TunioOkKzu42JF5ChHL4qoid/R0cCNC34lDm5prXcJT0egqVuWa0pRWGRpsUxUmY6PEKjVZA00f2MPwU8bKaK8bMCyRzfQzHDMImgRcpmqh1PNEmxocRmeaCSCizdhUzBXmomsW7EUEVJliykteCCQQagjIgjQg8VE8lziSakkkk6knM1KuWLMiqjEXWTHBA8mV23hMwkMllaODZHtHqBVqLaC2DS02j86T9SHTDrO5qSFiUobGcqQWG0Vu/6qf8ANf8ANYqbY1ib6Yr1GfRt6sdbrQYiS2zQHxpHnv8ARFP71S5t1tbgb9EsoDaZVbXqtApTmie1t9ssVnMcepqATSrnuzLj7SkzZe6zK/pJDUuNc/XUrHFUrNU3ukDYLuELDNJm4+QDvcd9OxC5WE1JOuvNM208uOUBo6jW0aPeT2lQWfZu0ytxxwSObrUNNDyO9Og6VsS1ukKVogVN0SYLZZC0lr2kEagggju3IdJDRPjKwHEFuYoiFemjVR7VGVR5DIQQQi7wS4nvQZHo25jl8FVlj9cTf3aI9h/qKh6Z4kdhJ8qlN3D0T2b1duFv7tHyP9RVVzRjfpXEcqgnInccXboAsE/czdFdpNHM3E5wpipWpyy1o7rdnDgrFltBeaUAFNetr3tA9qrthIoADrl5Td3YWhTWSMdLUUIwn0cqkb8yPWg0MWizJZGO8poNN5GY79yoW1kUZwnpG1BIwudSg1yr2jcic9nDxQkjOtWuLSCO0IXaXMLnMdI6o6vWY1wrkdcNcwRvzQ2E0XIrExtCBVwrmQ0Oz5Acu5Ke2bfGs+58SnCzwvGb3h/JuE+w0SrtlH41v3PiUeKXcLzLtEq+ndZo+z8Sh2FEb8HXb934lUGCnJafLM3wSxtqrsEPetbNEitngy0TroVRWZCr0MREchHoZ8lPHZVfNlpDL9woHIuhPls9OsNCfUgb25nmfemShGW5CJYKOPM+9HVg+CCJtVM2JSRxqw1mSNKgXs9u+PrBQtG5Erth64VZsOZ71L2StAWaPruHapomL2RnjHV4q1HCqiW38HoYsVoRrEYNDLtFbTarWaGrGOoO07z6/cni64QyzOd6VIx73nuyHeud3SylT31XUI4v3Kzfaa53eXZ/BYMuqXwjTjduxYLGCQyS+QwCva4mjW959gKO27b0dEGsoHkkAaNDRvpv3IR4QbntDYLNHBE97nuc+RzKuFQKRtJ3ZOcfWkG4oazASgkAEHLFhJFG1H3i1c3qZObbvR0+lhGtrZ0Taa+IbXZWOaMb2SYOlIDXGjauFBq3MUqdySLRGmy02MMs8LN4xOI+8QAT20b7kEtMC39JL/LRi6uCWRpC3MzNUpWoxaoEPmiot6ZkaKBTTHGMuQ9yWHhN8UdAPuhU2Uh5uBn7vHyP9RVW0RPDicLyMR1DiMydOq/LdlRX7jb+7x/d+JW7rY0Egh+RpUMc71FtVzpvuZ0IrtQKLmtDqgNoQcw1lTxHkHcrd1yYnAE1ozWriN3F7gVpHaXtlOKRojxHyi0UFDQZgEZ4UTsr43GrCxx4twk0PJLbDSs0tEBdo4sIO4A17CCqElhD3eVG4g1dkQ6ooPNdrQAZ8EYtEb8i3CeINRnuoR3oNa7pLy84ACXYqhwdU0aNHAYfJrr5xVWEXIWyVo7ARTMtxVryPzSxtc3xrcvM+JTTZ5HZNMbmgN1JYRllTJxS/tRHWVv3B7yjxPuAyrtEDaNlHtH2fiUOiARnamOkjB9j4lC4o1titmNl27250Pcj9kgqUMu+IOoU1XXZ+xFN6ARNZLB2KzarNSKQcWkI9YY3xtc6Nge8MJaHUpibnlXfQGiRdm9p7ZbpJGWg42iPFUtALCHAAZDOtadyxvL3UOWPtsGy2TPRAxF1nA6Yj709Wux0KWX2XrHmfet8HoQ1sH/RCFI2BF44ARTevG2ehzCnMiiVrDCcY/vcqjIsymKxQ9cf3uQ3oaHvVJ7La0AJ4PGuHb8Faij3KWWHxru73BWY4ExukLSNGwmmi8V5sfYvUHJl0UrwtJjbRuVRRdL8G96RW2zMssj8MsJNAci+I+j2rml6Q1NaZIVFM9jw5hc1zTk4EgjkUHp84URZHGVjttlbZ7PM+zx2l3RgkBpJxtadzjvKIbJbMRPs8kgc52INBoaOYQ4OJqN1QEh2y2y2mXHK4ucQAXb6AUCeNk74nhLWQABtQCzCCX11xGlc1nn0eNQ0tmnF1mTl50GLbCchrQAV7AKDvQO1Wc8E7XlYy1zuqQKmleCC2mzJcJVpDZxcnbEu1woTaYk226ycAgFriWqMxEo0LsrE5MZ1Ry+CVbQxOoaKAdiZYutjbcrfER/d+JUE92Oc4uwtNSdS3jUax696vXO3xMf3fivBaXYyB5OIgDCScsvKaTv7FzZvuZ0ILtRR6J9SADUADJw1FKCgkB9it3dZ3Bzia6UzFCTWtd9Ru1UMbAHmXCcWZzLhm7CN8Y3NG/jxV6zWwPOGlMq5Oad9NxrXuQNsYkSSWlrKBxpUcCfaOaGXk0OkaWytaG0xNxltQ0kuBA7N/Yr1rsT3Oq11KCg8sHU72uHEblF9DkpStaHe+rj2HEw5KJkkidhadCDyIKXNpmeNH3fiUastke2QEtAyOY6PspmGg7kN2jZWRv3fiUWL3gZfYIG1TBjZxwfEqjZIC7u1RXamLxjD9n4lVrA2hqt8fBhZeuyKhTvdNl0S7ZbNo4b043M3IJM5BRjZLtLfkN2xRvmjkk6UEUjLBhqKgOqd4xZ9hXH7TtbgtRnskIgYQGuixY2yNafPNBQns0KdfDow/ubvNMTxXtaW0qORPrXJsOqz1bG3qjqt2bQ2a2mkTZGSAVcx4BFMhVjxqKkagFU5rJmeZS14Nz+/Mb6ccg/0F3vauiWix6rTCdKhTjYAEClbCHc1fMC86BW5lqJVs8dHCn95IdJGjzY8wh740cHsqa0ApoPGO7vcFZgiU0kfXP8Ae5WII0yTEpGgjWK4GLEPIKgJb4OBQ+yXPNM8NjaXuJyAFSnbZ3ZOW2OxeTEDm8g05MHnH2Lqdz3RBY2YYmgZZuPlO5uUlmUFXyDDFy2Iuy/gwDaSWt2eXi2/7nfJPNlsdnswwwxNYOIAr3u1Wlqt3A9/BL19X4yBhfK6gB7yeAG9Z3zn5NKjCJa2tv5sVncXULssPa7EKDsyQuaPLmlG52y3raelkBbZonVDc6OOoHaeK6ILufIeqO85D1oMiUdIZC3b+BOt0KW7yhouqv2fiB8a8mu5uQ7yUJvWC6GjDK9rScqiU4geVaKQmDKNnHbQ3PvTu2FL+0t2thmLWPEjCA5jxQhzHCoOW9NvR5BanLRn+RkupviWckPkg6xJBp0hPkA6uOY8WSfWit1t8Uzkh7ojiNWkdYmuAZgOzNRHvHaudJ9zOjFdqIg4tyIDaDLKhJyzPkcQdys3aayZmtWk0xHSo3dI4exQNGo0odA5zTRvJ7Vaut+KQmtRhI1JG7djcEDYaRcntGHzXOy80VpzH96Kjib0rZj0jcLS3CYn51zqTxHHtPFbXoxpeallcIyJjrSp3ObWmu9QdAK5EDU5OAy5MkGefBBYTCcdoY80aakaihBpyKD343rj7vxKvXa1wfnjoWk9YyHKopq9wqoL7j64+6PeU3E+4TmXaIW08fjGfd+JVeyw0pTQoptLF4xn3fiVDYItxW+Mu0wSWwvdDdx0KbLuhS5d8NE3XUMgkTY6C2c18Nbz9IgbjcQLODh81pLnCrR2horyC5unHwp23pbxlFaiIMibwGBjcQ/EXJQwpadltDB4OR/6lBlUeMHLxMlD66LrFqhSN4HbsxWqSY6QxEaedKaD2By6dbYN6Ky1HQuSWff61CY0UkZQqF0KtMLiUGMzVOePNFjGqT40yD2LmgRJD1z/AHuU0UKtmGripBAmuQpRIWxL1XWsWILQVHUxhY0NaA1rRQAUAA4DghVrtda++vuXtunr5O7lRLe0V6ts8Re46e9LhC3sZLtRW2m2jZZ2FzjVx0A1J7UgXLddpvm09YnomnrO3NbuDd2IqW4tn7Te85cSWQtPXkOjR6LRvdTd3ldfuyzQWGFsMDcLWjMmmJx9Jx3kp03x0vImKc3fwT3ddNnskTY2gBrBk33k8STvQfaLa2Kzxlz3Bo0DRqTwAS/trtiLO0gOxSHyQDWnaexcdvG8JJ3l8ri5x47hwHAJPp6uQxzrSGDaPbi0WkkNcY4/RaSCR2lL8ELpHhrQS5xAHEk5KJjE43VcroWB7xSRwyG9rSNTwcRu3BNikvIqTsivVrQWRtNRExsdeJbm48sTnJ4czqjkkedmYXQhHUBXkdIuCtlqx3mxjAHB2QpkrbL3i4kdyEmIjsWnRLE4RZrjkkg8bzhPnDvBXgtMO5za9wKB9GvOiQemhnrMZGyRne094Wps8R82M9zTr3ICyJbiJA4B+t+AzHYYmuDmsaHAUqAAacMtyo3q2rx935qrhIW8bDzRQXF2BklyVULO00fjGfdPvUViiRPaSCr2H7J962u2DitvLtMTXcXbBHVMVhFKIdY4KFHYIMlmmzTBHJPChdpjaySRrBLNaJnYmDWMYcAcd9MqV0zXPqLtnhiiabA1xAxNnaAd9HNdUD1D1LjrowImupmZHitfNa2M0pzc5VB0gcnuO1eB+7sFgc8toZX1xHVwaMI7hnTmUwTN3K1sfZujsFlYdRAyvMivxUtvs+8KW0w4bQu2mNVsKKyt/wDKpyxU5K7CopFirGGqIlq0EaOMtgSjYN6HMqURK0Y1gajchaiVxEvVawLxVZOIWt0rWAk6a5pQhumW9putWOyRuq5/pkeazie3QJlF2utkhaathYeu7j9lvb7kdmeyNmCMBrWCgaMh2BP5VpeRTV+fBo10VniEULQyNgyA4nid53krn+3O1jbOC1pxSHT5nsVrbPaJtmjNDVxyA4u+S4pb7a+V5e81JOapJJWynL4RtabW+V5e8kknOqyMKFidPB9d9nMvS2p1GR0LW4XOD3130ByCl/YKCux2yLhhtEw7WMPsc4e0BMlou9zzRoLnHcmKC8bLMQyKSrjoMMn6UVjijhIaKGR/sA38glZM6jtjoYr8C/cuwbKh9qNd4jB/qPwTxFDFGOo1op2fFJG1m28dmPRMOKTzuAPal+6Nq7RNJuJOg3Ln5utlVpaNeLo+Q5bTXnE0eMbTPygM+zNLV33nFLJ0QcMZzb9oDd2OAGnqVy/bNHM0dLKyN3Ev+G9It7XNNZnNmifE4sIc3A8E5aENKTgzSb2zRPBBRpeToTrKQtW2dWNi71ZeFn6QholY7DI0ZCtMnAdqOi6Vv2Y9C6LOV70KYxda9/ZariwrQudApmWdHDdS2F3KuLJaE2+bNVzeR962sVmTLa7qLiCBoF5DdZ4UTk9UJcdlWzQotZWZKSGw0VuOGiWxiaRz/wAMMbf2dU0qJ48PHPFWnDJcRMBDWuOjiQObaV/qC7b4bSBYWAnN1obQcaMfVcstFhcYruaRlOX04kutGCtOQYolSFyds+ibmqLNAHa9DHXngCkmFVabEAABoAAOQFFFJGqYcGBLRFqq7mI3JZqqu+xqDbQDfCtBGjD7IVG6ydiG6ZYIdGtejRM2Y8FGbOi5A8CjgXivdCsU5MrgHbS9sTAxmg148+aVb9vRkTHPcaACvqRK9LXQHPVcZ8I1/wDSPELTk01dTedw7lsgvlmKcq0Lu0d8utMpcdNGjgOPNDGhRhTsCurYsM7KXE+22hkMYzcesdzWimI+1fQVk2Ls0UbWEZNFKad9eK5tsS76EI4wAJ7QA+Rxp1IszGwV0NKOPaabl02/7w6Gz1ON+Q8mpOfJYs/UqNpfBtxdO2l+QXeNusl3hxYBiI417qoRs9ernMltcxpj07GjSgXOLxtpnm8aHNYD5OdTQ7yr967RtYxrGUyGTd3CpXMm8k2r8v8Ag6uPFjxp/QKc5ks75LSXtaXE0BAcQd1SDTJNF2bVXdZxSOOatNeq72mi5zabSXuJca1NVd+gENDiRRzQRTjwPqWuWJSilIzwnJyfphPaO8Y53l7ekJO9+EDkGhCbJDI8gMJ1oMzvU8NjrTeU3bL3C9sjHmNxaSKBoBOeVSK1oK6q+3HGkG8cpu5aQQ2S2ctNnhtDpMumDWsANSaEkuy0poqUl1Wmtekmbyc8fFOm0TneTGSGtGEAZZDtSrJYrR9ZIOTnD3FbYagr8nLyNOboqfRra3S0Tj/Mk+ahtFsvBjXH6TPQCv8AEf8ANXxZrSP8ab8b/mvMFq+uk/ET71GyIXY9r7eNLVN+KvvUrduLxGlqk/0n3hXb7dO2IkvORG5vvolp94S73A82sPvCXWzfiUZq/wDwPt8IV5D/AJgnm1h+CmZ4SbyH+M082MKWPp8n2fy4/wBKwW9/oxn/AC2fAKtjvSj/AFDczwp3iPOiPOP5FTN8LN4DUQH/AC3frSWbefq4j/J8lqbf/wBqL8L/AIOV0V6EP6hh2n26mt0bY7RFGWtdiGDGw1pTM1KBi9nB9neBlZXNLGuOIUbIJMNaA0rX17lAbYPqYv8A5fhIvG2pn1LO50o/3qFvp4NHRmeGe0edZoTye8e8FXLP4ZxTxlk/DJ82rk08rTTCwN5OcfeoA48FAP00DtTPDLBvs0o5OYVI3ww2M6wTj8s/7lxSN7a9YOI4AgH1kFWBLZ/Qm/Mj/wDrUIumh/bO0x+Fq7zqyYfyNPucr0fhEu54BxSCtD/Dfz1C4SZLN6M4/mjPwCNWfaGzNY1vRS9VoFasNaDXVRV8i8uBpXA7ENurtP8Aikc45P0r0bXXaf8AmGjm2Qf7VzpjrIQCTIDSv8Pj/MswWTe9/wCW5HxRj5yR0X/iS7f+qi9vyWLnRZYfTP5b/wBKxVwj+SepIL7eX30EbiD1nZDsPFcXklLnEnMk1qmXwhXn01qc0Hqs6o5jVLGgW1qkkYm7dmzEZ2WsYltDcebGAyP+5GMTvgO9BNAnLwe2Z0jLeWCsjbIcI3kY2l9O2gQeC1s1vu1RutrpS4vjlAeBvHVFGHgAck53B4Q2ijJcIaBQa1puXK5I6kkDfWo+Shs5DXgvaXNrmK0r2VGi52fpN7Ojh6pV4OqbcYJ2CSF7Gt1qB5XZVcxlzJqaqzb7c53VY9wj1DK1DexRWCLE8A6a8+xKxQ9NeR+TJ6jUUbfs94Z0h8nIevRE7sZRoRqx3FPbh0UAHVNST1Wgdrvgp7Ps3aIJmwWiMtzyd5THD7LhkT2aq5Tbi2acUIY8tJ/BBd93FxxOo1gzc45ABdD2XjZSe0MA6zWMY6gBwgZmuueXqRC7tno4sMjwXHCMMZrhb2kbzmoLxmdTCxgaKk4WgNFTqSANVMOGUpKchXV9VFxcIga8WTvJoZNd2Ie5DxYbR6c34n/Nb2275X11Hs9yp/sicefIOTnLfZyk2WJLHat00343/NaNgtY/xpfxEqM2CcaSS/jf81qLLaB/iy/mP+aELZOYLScjI4jto73oJtMZomtOOlXEeSwag8B2IoILV9dN+Y75r02e075ZDzcT71Gg8eTjJPYkm9JvTr/Kw+9q1/aUm8sPOOL9KMbSyzxPZ4x4q076aFB3XnP9a71pZ18c+ceWzV14v3iI/wCVF+laut53siP+W34LDeU31h9nyWrrwlPnexnyUGW/yZ+0P+3D+D5Fem8B9TD+Fw9zlB9LeDq38LD8F79NfwZ+XH8lTLt/k3Nvb9RF3dIP96pvkqcgB2Z/FTC2O9GP8tnyXj7W4jyI+5gB9isuyDGV4Hdi9qexa1KhX7/sW+mhOsb+6QfFi9x2f0Jfxs/QqeIqz9Ob9RH65P1Ki3L7/wChkZtZFQD6O7cPLHyTK2eDfFL62H4rnDbdH/07Pxy/qRobbS/Ux+tyNGDP06fsG/pLP9VL6mfqWKCK8XloPQNzAPlu3jksV6Ofs5dLV7nOO815rSditPjoRxUEx3hbWjDZUfqmjwd7TfQLW2RwrG4YJB9g7+75pYnPed6jqlPyNR9I3rdV0WqPpQ1rceeOIhp03gZexco2ks9mixw0a/DUxzNFHOG4PHFJ9lvKWPJj3AcAcvUt7RbXSEE8Kc1FVbLbsmihbVMdy2VoaQ5pz0kbnTscOCWIiUeumVwc0ta91DXqglDLHFrwHHJKL0ztewEZisTGuIJxyHq00rlUoxNaHDMFK+xF8MIMT2mJzh1S4YQTwJ0U947TPheWBsLXtNMMkgaTzoHa65kLLOUceqNUIyybRdms1olPVa49tSB6yombGTvNZJyzsaST8Ai9x7VRzu6N7TFLSuB1KO7WOGTgi/7QbUCmqKORSVoXLG4umJd5bH2hgrDaJHjeC9wd3Z0KXJILU00Msop9p3zXUmXqwhxoaAka726qheU8Dy0YKvcDQ8gSa8R81fJlUc4H0r66X8TvmvcVr+ul/EUz2q82RPc11nBwtrXEOuTpTLIfJUp73tbI2kRRxiR2TS2pw6DFnz4IigKX2z66T1rQy2z65/s+SPz38wOoLMMIIBkJ14kM7uK1/wCI4y+gsYw11xVcR2jcq2TX2Ls7bU7y3l1OLWn3hLV7WmeCQsa8tFAaUFM+5dHG0MYwl1jADidHEkAaUG8oRbLxssz3Oku8E0oCJDXLTERpyVNNmjBm4S23Qgm+bT9Yfws/So3XxaBrIO9sf6U1229LvhcGOsVaMDjRwqXO0YKjIdqoP2rEbHfRrNHBipjDm4yWkHKpzQ1R0VljJWrADr4n9MH+SP8ASozes3Fn5cf6UyDadk0gbLZIzBG0kMjZhdQDVz9BU7zpVasv+7+sXXeMhk1sgIJqNXUypVShkci/ItuvWbhH+VH+lRuvKT0Yvyo/kmc37YcOL9nDMnCXSYW0GpB1J7qLS7WCYun+iMbZIwS91Ku6ozawl2ZrQVpkoWsq+2K89ue4UwxjtaxrT6wFWLnJ1gvGxyuDvoDoYQXVf/EqGipGdADoN+qqSXtdz34voMrIwHEASkdJQZVNMs+CiRXqRfyxUxOXmM9iZTet3aixS6ZDpzmTrXLyR2LLsE8TZbXBGWMawhj3hri0uoOqHa786blKJz/L/wCQO29SAPEwHtwHP1Fe/tX/ALEH4XfqROx3lZnEvtcEkjy0uqHiJrzpUgDIa5hV7VfFnJpBZGNA16Rz3k94IUopTt1b/YmbtlagAA2KgyHVOg085eqn+1P/AG0Hqk/WvFCvRj9/wVbRH1hXKu/sVO0uBJp5I07VZtlAddVSldl7Aukzyy8lcnVarwlZXNJY42op7OFE01VqzNzAG809akYlNhzZ+7hI6rhUcPmmcXkGOEUIBOmQyQ6MCGA4dTlXmrmy9nDQXnMuHsVyje2FH6DMMzg5gJzOqPTYLTDi6Ayyxu6M4XEOLXCrTlrQgjPsSvJN45icPB9NSeVtf8MHvqsk8fJGnHl4sn2d2Oe3C6Z1ACHNYK42OHovByHYiltuS0ulL22sNABDGdCCAXUqXnFVxy7EUfb66KrJaXckuMUvA+TcvcUbTckv0dsLLVhdn0knRgl2I1eWtxUaTXtUVlsD45HPknEnULIwIw3BWlSTiOImnYrUkvEkqaKxyOzphHE5I7AaQsWq47Q8OraxV7qk9C2jWgZBvW51KB31brRADC2IzTuOR6ojYDWjnNGdTrSp3ck7Wm2RNxsgD5p2g0ABEYfuxuOQpqpdgjBJG/ql0wd41zwMWM1qPZuVRmm6KnFpXRyiC6rQXl000xxeVgwgkeiC7IDuRKTpnPGJ0gYDWjQwPcRpieQctNy63eGz0bwSwBrv9J5jd3JXnuyZhoYfaKHlmjFISnutJdk4htdA1tQ0bgdxO8rezmbpMcjS9ralrGkRjEcgXuwkupU5ZJubd8v1XtHzW7bsm+rHrHzQt0HxZz+13W6UvfLG4vNAxzXBjWNFaAtwnEc9ckt3lYJYicZxOeKgncB7zmu0C65/q2esfNBtoNi57TQjCxzW0GmE147whckacEpJ03o5LM92dKgEUdnXFz7FFLI86muQGeeQyA5CiZL22ZtUDsMjMPA6tPJwVH9jyngopI6kMMpbVsF/SCA0NBaQ3CXVJqDWtBuGaidM+gbXIV0rkDqBzRf9hTfZ9f8A4Xjdnpjvb6z8ldjf00n8MEmUkgOqWtGTcRA/vsWGZxIyFGggNzoK9/aUZ/4bm9JnrPyWp2cm9Nvt+Sqy/wBLL6YCc6TiNKabju5ZrDNLpi3U7tackYfs9L6bf77lQtFzyt0IKuxc+lmvEWU8UmVTWgoOXBSRlwGg9qryB7Tnl3LPpDlBEJxg93Zbxu4Beqp07ligz14fb/g3tPl+tVJ9yxYuizycfJA/VeDVYsShpMxELp/iN5rFiZAFjVbP4Tu73q9s75De9eLEMvaw15Lvn94Ra5XkTOIJBxw6ZecFixZ/9oa8j5Lv+8feVWmK9WLNHybX7Q3s9G3DWgrxoK+tXry8jvHvWLEx+0zx96Efb15ZZzgJbV2eHKvOiB+DKR30loqaEVIqaE9GcyOKxYsWH3m+f+mdbcqt4jqFerFvkYIgWM5KZh0WLFnkakTRlSBYsS2WRTxtc0hwDgRmCAR6iuPW4ASPAyAcaAZAZ7lixFE6/wDhXukRt0WzSsWI0dowHVRyLFigSIXH3qrIsWI0Mx+QdaWgtzFUtWgZlYsVnF/xVdyIarFixQ5B/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76" name="Picture 4" descr="http://i.ytimg.com/vi/b3PFOht-Iqg/hqdefaul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8510" y="1124744"/>
            <a:ext cx="3995935" cy="31409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7987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ppt_w</p:attrName>
                                        </p:attrNameLst>
                                      </p:cBhvr>
                                      <p:tavLst>
                                        <p:tav tm="0" fmla="#ppt_w*sin(2.5*pi*$)">
                                          <p:val>
                                            <p:fltVal val="0"/>
                                          </p:val>
                                        </p:tav>
                                        <p:tav tm="100000">
                                          <p:val>
                                            <p:fltVal val="1"/>
                                          </p:val>
                                        </p:tav>
                                      </p:tavLst>
                                    </p:anim>
                                    <p:anim calcmode="lin" valueType="num">
                                      <p:cBhvr>
                                        <p:cTn id="14"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6">
              <a:lumMod val="20000"/>
              <a:lumOff val="80000"/>
            </a:schemeClr>
          </a:solidFill>
        </p:spPr>
        <p:txBody>
          <a:bodyPr>
            <a:normAutofit fontScale="92500" lnSpcReduction="20000"/>
          </a:bodyPr>
          <a:lstStyle/>
          <a:p>
            <a:pPr marL="0" indent="0" algn="ctr">
              <a:buNone/>
            </a:pPr>
            <a:r>
              <a:rPr lang="es-CO" dirty="0"/>
              <a:t>Las conciencias humanas varían. Algunas son “</a:t>
            </a:r>
            <a:r>
              <a:rPr lang="es-CO" b="1" dirty="0">
                <a:latin typeface="Agency FB" pitchFamily="34" charset="0"/>
              </a:rPr>
              <a:t>débiles</a:t>
            </a:r>
            <a:r>
              <a:rPr lang="es-CO" dirty="0"/>
              <a:t>”, mientras que otras están “</a:t>
            </a:r>
            <a:r>
              <a:rPr lang="es-CO" b="1" dirty="0">
                <a:latin typeface="Agency FB" pitchFamily="34" charset="0"/>
              </a:rPr>
              <a:t>contaminadas</a:t>
            </a:r>
            <a:r>
              <a:rPr lang="es-CO" dirty="0"/>
              <a:t>”, son “</a:t>
            </a:r>
            <a:r>
              <a:rPr lang="es-CO" b="1" dirty="0">
                <a:latin typeface="Agency FB" pitchFamily="34" charset="0"/>
              </a:rPr>
              <a:t>malas</a:t>
            </a:r>
            <a:r>
              <a:rPr lang="es-CO" dirty="0"/>
              <a:t>”, están “</a:t>
            </a:r>
            <a:r>
              <a:rPr lang="es-CO" b="1" dirty="0">
                <a:latin typeface="Agency FB" pitchFamily="34" charset="0"/>
              </a:rPr>
              <a:t>corrompidas</a:t>
            </a:r>
            <a:r>
              <a:rPr lang="es-CO" dirty="0"/>
              <a:t>” o “</a:t>
            </a:r>
            <a:r>
              <a:rPr lang="es-CO" b="1" dirty="0">
                <a:latin typeface="Agency FB" pitchFamily="34" charset="0"/>
              </a:rPr>
              <a:t>cauterizadas</a:t>
            </a:r>
            <a:r>
              <a:rPr lang="es-CO" dirty="0" smtClean="0"/>
              <a:t>”, así lo dice Pablo en </a:t>
            </a:r>
            <a:r>
              <a:rPr lang="es-CO" dirty="0">
                <a:solidFill>
                  <a:srgbClr val="FF0000"/>
                </a:solidFill>
              </a:rPr>
              <a:t>(1 Cor.8:7,12; Tito 1:15; Heb.10:22; </a:t>
            </a:r>
            <a:r>
              <a:rPr lang="es-CO" dirty="0" smtClean="0">
                <a:solidFill>
                  <a:srgbClr val="FF0000"/>
                </a:solidFill>
              </a:rPr>
              <a:t>y 1 </a:t>
            </a:r>
            <a:r>
              <a:rPr lang="es-CO" dirty="0">
                <a:solidFill>
                  <a:srgbClr val="FF0000"/>
                </a:solidFill>
              </a:rPr>
              <a:t>Tim.4:2)</a:t>
            </a:r>
            <a:r>
              <a:rPr lang="es-CO" dirty="0"/>
              <a:t>. </a:t>
            </a:r>
            <a:endParaRPr lang="es-CO" dirty="0" smtClean="0"/>
          </a:p>
          <a:p>
            <a:pPr marL="0" indent="0" algn="ctr">
              <a:buNone/>
            </a:pPr>
            <a:endParaRPr lang="es-CO" dirty="0" smtClean="0"/>
          </a:p>
          <a:p>
            <a:pPr marL="0" indent="0" algn="ctr">
              <a:buNone/>
            </a:pPr>
            <a:r>
              <a:rPr lang="es-CO" dirty="0" smtClean="0"/>
              <a:t>A </a:t>
            </a:r>
            <a:r>
              <a:rPr lang="es-CO" dirty="0"/>
              <a:t>la manera de un reloj, no importa cuán bien puedan funcionar, deben estar </a:t>
            </a:r>
            <a:r>
              <a:rPr lang="es-CO" dirty="0" smtClean="0"/>
              <a:t>«</a:t>
            </a:r>
            <a:r>
              <a:rPr lang="es-CO" b="1" dirty="0" smtClean="0">
                <a:latin typeface="Agency FB" pitchFamily="34" charset="0"/>
              </a:rPr>
              <a:t>puestas </a:t>
            </a:r>
            <a:r>
              <a:rPr lang="es-CO" b="1" dirty="0">
                <a:latin typeface="Agency FB" pitchFamily="34" charset="0"/>
              </a:rPr>
              <a:t>de acuerdo con alguna regla exacta para ser de </a:t>
            </a:r>
            <a:r>
              <a:rPr lang="es-CO" b="1" dirty="0" smtClean="0">
                <a:latin typeface="Agency FB" pitchFamily="34" charset="0"/>
              </a:rPr>
              <a:t>valor</a:t>
            </a:r>
            <a:r>
              <a:rPr lang="es-CO" dirty="0" smtClean="0"/>
              <a:t>». </a:t>
            </a:r>
          </a:p>
          <a:p>
            <a:pPr marL="0" indent="0">
              <a:buNone/>
            </a:pPr>
            <a:endParaRPr lang="es-CO" dirty="0"/>
          </a:p>
          <a:p>
            <a:pPr marL="0" indent="0" algn="ctr">
              <a:buNone/>
            </a:pPr>
            <a:r>
              <a:rPr lang="es-CO" dirty="0" smtClean="0"/>
              <a:t>Nuestras </a:t>
            </a:r>
            <a:r>
              <a:rPr lang="es-CO" dirty="0"/>
              <a:t>conciencias nos dicen que debemos ser justos, pero no nos dicen en qué consiste ser justo. Únicamente la conciencia sincronizada con la gran norma de Dios -</a:t>
            </a:r>
            <a:r>
              <a:rPr lang="es-CO" b="1" dirty="0">
                <a:latin typeface="Agency FB" pitchFamily="34" charset="0"/>
              </a:rPr>
              <a:t>su Ley</a:t>
            </a:r>
            <a:r>
              <a:rPr lang="es-CO" dirty="0"/>
              <a:t>- puede mantenernos libres de caer en el pecado.</a:t>
            </a:r>
          </a:p>
          <a:p>
            <a:pPr marL="0" indent="0">
              <a:buNone/>
            </a:pPr>
            <a:endParaRPr lang="es-CO" dirty="0"/>
          </a:p>
          <a:p>
            <a:endParaRPr lang="es-CO" dirty="0"/>
          </a:p>
        </p:txBody>
      </p:sp>
    </p:spTree>
    <p:extLst>
      <p:ext uri="{BB962C8B-B14F-4D97-AF65-F5344CB8AC3E}">
        <p14:creationId xmlns:p14="http://schemas.microsoft.com/office/powerpoint/2010/main" val="1182854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23928" y="404665"/>
            <a:ext cx="4773216" cy="3024336"/>
          </a:xfrm>
        </p:spPr>
        <p:txBody>
          <a:bodyPr>
            <a:normAutofit fontScale="92500" lnSpcReduction="10000"/>
          </a:bodyPr>
          <a:lstStyle/>
          <a:p>
            <a:pPr marL="0" indent="0" algn="ctr" fontAlgn="base">
              <a:buNone/>
            </a:pPr>
            <a:r>
              <a:rPr lang="es-CO" dirty="0" smtClean="0"/>
              <a:t>Su Ley señala </a:t>
            </a:r>
            <a:r>
              <a:rPr lang="es-CO" dirty="0"/>
              <a:t>el pecado. Sin los Diez Mandamientos, los seres humanos no pueden ver con claridad la santidad de Dios, su propia culpabilidad, ni su necesidad de arrepentirse</a:t>
            </a:r>
            <a:r>
              <a:rPr lang="es-CO" dirty="0" smtClean="0"/>
              <a:t>.</a:t>
            </a:r>
            <a:endParaRPr lang="es-CO" dirty="0"/>
          </a:p>
        </p:txBody>
      </p:sp>
      <p:pic>
        <p:nvPicPr>
          <p:cNvPr id="1026" name="Picture 2" descr="http://t1.gstatic.com/images?q=tbn:ANd9GcQLDCK-P4RoZh7-1SGCaF4p9iJ4l3lQ04hQMHpagSlSgkS8h_IPB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4077072"/>
            <a:ext cx="2880320" cy="252028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528" y="3861048"/>
            <a:ext cx="4572000" cy="2954655"/>
          </a:xfrm>
          <a:prstGeom prst="rect">
            <a:avLst/>
          </a:prstGeom>
        </p:spPr>
        <p:txBody>
          <a:bodyPr>
            <a:spAutoFit/>
          </a:bodyPr>
          <a:lstStyle/>
          <a:p>
            <a:pPr fontAlgn="base"/>
            <a:r>
              <a:rPr lang="es-CO" sz="2800" dirty="0"/>
              <a:t>Por no saber que su conducta constituye una violación de la Ley de Dios, no se sienten perdidos ni comprenden su necesidad de la sangre expiatoria de Cristo.</a:t>
            </a:r>
          </a:p>
          <a:p>
            <a:pPr fontAlgn="base"/>
            <a:endParaRPr lang="es-CO" dirty="0"/>
          </a:p>
        </p:txBody>
      </p:sp>
      <p:pic>
        <p:nvPicPr>
          <p:cNvPr id="1028" name="Picture 4" descr="http://t0.gstatic.com/images?q=tbn:ANd9GcRgyRtejGRurZAiDG-4MI9m1d9lPMrVCVD4XGSEXzw43D5t3xEAh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404664"/>
            <a:ext cx="2880320" cy="30758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2381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 calcmode="lin" valueType="num">
                                      <p:cBhvr>
                                        <p:cTn id="15" dur="1000" fill="hold"/>
                                        <p:tgtEl>
                                          <p:spTgt spid="1026"/>
                                        </p:tgtEl>
                                        <p:attrNameLst>
                                          <p:attrName>ppt_w</p:attrName>
                                        </p:attrNameLst>
                                      </p:cBhvr>
                                      <p:tavLst>
                                        <p:tav tm="0">
                                          <p:val>
                                            <p:fltVal val="0"/>
                                          </p:val>
                                        </p:tav>
                                        <p:tav tm="100000">
                                          <p:val>
                                            <p:strVal val="#ppt_w"/>
                                          </p:val>
                                        </p:tav>
                                      </p:tavLst>
                                    </p:anim>
                                    <p:anim calcmode="lin" valueType="num">
                                      <p:cBhvr>
                                        <p:cTn id="16" dur="1000" fill="hold"/>
                                        <p:tgtEl>
                                          <p:spTgt spid="1026"/>
                                        </p:tgtEl>
                                        <p:attrNameLst>
                                          <p:attrName>ppt_h</p:attrName>
                                        </p:attrNameLst>
                                      </p:cBhvr>
                                      <p:tavLst>
                                        <p:tav tm="0">
                                          <p:val>
                                            <p:fltVal val="0"/>
                                          </p:val>
                                        </p:tav>
                                        <p:tav tm="100000">
                                          <p:val>
                                            <p:strVal val="#ppt_h"/>
                                          </p:val>
                                        </p:tav>
                                      </p:tavLst>
                                    </p:anim>
                                    <p:anim calcmode="lin" valueType="num">
                                      <p:cBhvr>
                                        <p:cTn id="17" dur="1000" fill="hold"/>
                                        <p:tgtEl>
                                          <p:spTgt spid="1026"/>
                                        </p:tgtEl>
                                        <p:attrNameLst>
                                          <p:attrName>style.rotation</p:attrName>
                                        </p:attrNameLst>
                                      </p:cBhvr>
                                      <p:tavLst>
                                        <p:tav tm="0">
                                          <p:val>
                                            <p:fltVal val="90"/>
                                          </p:val>
                                        </p:tav>
                                        <p:tav tm="100000">
                                          <p:val>
                                            <p:fltVal val="0"/>
                                          </p:val>
                                        </p:tav>
                                      </p:tavLst>
                                    </p:anim>
                                    <p:animEffect transition="in" filter="fade">
                                      <p:cBhvr>
                                        <p:cTn id="18"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48377" y="4293096"/>
            <a:ext cx="8412460" cy="2121099"/>
          </a:xfrm>
          <a:solidFill>
            <a:schemeClr val="accent4">
              <a:lumMod val="40000"/>
              <a:lumOff val="60000"/>
            </a:schemeClr>
          </a:solidFill>
        </p:spPr>
        <p:txBody>
          <a:bodyPr>
            <a:normAutofit fontScale="85000" lnSpcReduction="10000"/>
          </a:bodyPr>
          <a:lstStyle/>
          <a:p>
            <a:pPr marL="0" indent="0" algn="ctr" fontAlgn="base">
              <a:buNone/>
            </a:pPr>
            <a:r>
              <a:rPr lang="es-CO" dirty="0" smtClean="0"/>
              <a:t>Los </a:t>
            </a:r>
            <a:r>
              <a:rPr lang="es-CO" dirty="0"/>
              <a:t>que “</a:t>
            </a:r>
            <a:r>
              <a:rPr lang="es-CO" b="1" dirty="0">
                <a:latin typeface="Agency FB" pitchFamily="34" charset="0"/>
              </a:rPr>
              <a:t>miran</a:t>
            </a:r>
            <a:r>
              <a:rPr lang="es-CO" dirty="0"/>
              <a:t>” en ella, ven sus propios defectos de carácter en contraste con el carácter justo de Dios. De este modo, la </a:t>
            </a:r>
            <a:r>
              <a:rPr lang="es-CO" dirty="0" smtClean="0"/>
              <a:t>Ley </a:t>
            </a:r>
            <a:r>
              <a:rPr lang="es-CO" dirty="0"/>
              <a:t>moral demuestra que todo el mundo es culpable delante de Dios </a:t>
            </a:r>
            <a:r>
              <a:rPr lang="es-CO" dirty="0">
                <a:solidFill>
                  <a:srgbClr val="FF0000"/>
                </a:solidFill>
              </a:rPr>
              <a:t>(Rom.3:19)</a:t>
            </a:r>
            <a:r>
              <a:rPr lang="es-CO" dirty="0"/>
              <a:t>, haciendo así que cada uno sea plenamente responsable delante de él.</a:t>
            </a:r>
          </a:p>
          <a:p>
            <a:endParaRPr lang="es-CO" dirty="0"/>
          </a:p>
        </p:txBody>
      </p:sp>
      <p:sp>
        <p:nvSpPr>
          <p:cNvPr id="4" name="3 Rectángulo"/>
          <p:cNvSpPr/>
          <p:nvPr/>
        </p:nvSpPr>
        <p:spPr>
          <a:xfrm>
            <a:off x="2915816" y="188640"/>
            <a:ext cx="3096344" cy="3539430"/>
          </a:xfrm>
          <a:prstGeom prst="rect">
            <a:avLst/>
          </a:prstGeom>
          <a:solidFill>
            <a:schemeClr val="accent4">
              <a:lumMod val="40000"/>
              <a:lumOff val="60000"/>
            </a:schemeClr>
          </a:solidFill>
        </p:spPr>
        <p:txBody>
          <a:bodyPr wrap="square">
            <a:spAutoFit/>
          </a:bodyPr>
          <a:lstStyle/>
          <a:p>
            <a:pPr algn="ctr" fontAlgn="base"/>
            <a:r>
              <a:rPr lang="es-CO" sz="2800" dirty="0"/>
              <a:t>Con el fin de ayudar a que los individuos comprendan su verdadera condición, la ley funciona como un </a:t>
            </a:r>
            <a:r>
              <a:rPr lang="es-CO" sz="2800" dirty="0" smtClean="0"/>
              <a:t>espejo.</a:t>
            </a:r>
          </a:p>
          <a:p>
            <a:pPr algn="ctr" fontAlgn="base"/>
            <a:r>
              <a:rPr lang="es-CO" sz="2800" dirty="0" smtClean="0"/>
              <a:t> </a:t>
            </a:r>
            <a:r>
              <a:rPr lang="es-CO" sz="2800" dirty="0">
                <a:solidFill>
                  <a:srgbClr val="FF0000"/>
                </a:solidFill>
              </a:rPr>
              <a:t>(Sant.1:23-25)</a:t>
            </a:r>
            <a:r>
              <a:rPr lang="es-CO" sz="2800" dirty="0"/>
              <a:t>. </a:t>
            </a:r>
          </a:p>
        </p:txBody>
      </p:sp>
      <p:pic>
        <p:nvPicPr>
          <p:cNvPr id="2050" name="Picture 2" descr="http://t2.gstatic.com/images?q=tbn:ANd9GcRZTH06FvIzkGnqhqycT2_M_Jb5Pucqa_p0l69iVbvI8pbFUaBkd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950" y="332656"/>
            <a:ext cx="2680866" cy="324036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t3.gstatic.com/images?q=tbn:ANd9GcT53dXYloet9ceKRVvYx_6l4hmMw8Uh51ZM0GtxBr3WpVcXWTbQ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2160" y="332656"/>
            <a:ext cx="2857500" cy="3240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251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anim calcmode="lin" valueType="num">
                                      <p:cBhvr>
                                        <p:cTn id="8" dur="2000" fill="hold"/>
                                        <p:tgtEl>
                                          <p:spTgt spid="3">
                                            <p:bg/>
                                          </p:spTgt>
                                        </p:tgtEl>
                                        <p:attrNameLst>
                                          <p:attrName>ppt_w</p:attrName>
                                        </p:attrNameLst>
                                      </p:cBhvr>
                                      <p:tavLst>
                                        <p:tav tm="0" fmla="#ppt_w*sin(2.5*pi*$)">
                                          <p:val>
                                            <p:fltVal val="0"/>
                                          </p:val>
                                        </p:tav>
                                        <p:tav tm="100000">
                                          <p:val>
                                            <p:fltVal val="1"/>
                                          </p:val>
                                        </p:tav>
                                      </p:tavLst>
                                    </p:anim>
                                    <p:anim calcmode="lin" valueType="num">
                                      <p:cBhvr>
                                        <p:cTn id="9" dur="2000" fill="hold"/>
                                        <p:tgtEl>
                                          <p:spTgt spid="3">
                                            <p:bg/>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2000"/>
                                        <p:tgtEl>
                                          <p:spTgt spid="3">
                                            <p:txEl>
                                              <p:pRg st="0" end="0"/>
                                            </p:txEl>
                                          </p:spTgt>
                                        </p:tgtEl>
                                      </p:cBhvr>
                                    </p:animEffect>
                                    <p:anim calcmode="lin" valueType="num">
                                      <p:cBhvr>
                                        <p:cTn id="15"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blipFill>
            <a:blip r:embed="rId2"/>
            <a:tile tx="0" ty="0" sx="100000" sy="100000" flip="none" algn="tl"/>
          </a:blipFill>
        </p:spPr>
        <p:txBody>
          <a:bodyPr>
            <a:normAutofit/>
          </a:bodyPr>
          <a:lstStyle/>
          <a:p>
            <a:pPr marL="0" indent="0" algn="ctr" fontAlgn="base">
              <a:buNone/>
            </a:pPr>
            <a:r>
              <a:rPr lang="es-CO" b="1" dirty="0">
                <a:latin typeface="Agency FB" pitchFamily="34" charset="0"/>
              </a:rPr>
              <a:t>“Por medio de la </a:t>
            </a:r>
            <a:r>
              <a:rPr lang="es-CO" b="1" dirty="0" smtClean="0">
                <a:latin typeface="Agency FB" pitchFamily="34" charset="0"/>
              </a:rPr>
              <a:t>Ley </a:t>
            </a:r>
            <a:r>
              <a:rPr lang="es-CO" b="1" dirty="0">
                <a:latin typeface="Agency FB" pitchFamily="34" charset="0"/>
              </a:rPr>
              <a:t>es el conocimiento del pecado</a:t>
            </a:r>
            <a:r>
              <a:rPr lang="es-CO" dirty="0" smtClean="0"/>
              <a:t>”, dice Pablo en </a:t>
            </a:r>
            <a:r>
              <a:rPr lang="es-CO" dirty="0">
                <a:solidFill>
                  <a:srgbClr val="FF0000"/>
                </a:solidFill>
              </a:rPr>
              <a:t>(Rom.3:20)</a:t>
            </a:r>
            <a:r>
              <a:rPr lang="es-CO" dirty="0"/>
              <a:t> por cuanto “</a:t>
            </a:r>
            <a:r>
              <a:rPr lang="es-CO" b="1" dirty="0">
                <a:latin typeface="Agency FB" pitchFamily="34" charset="0"/>
              </a:rPr>
              <a:t>el pecado es infracción de la </a:t>
            </a:r>
            <a:r>
              <a:rPr lang="es-CO" b="1" dirty="0" smtClean="0">
                <a:latin typeface="Agency FB" pitchFamily="34" charset="0"/>
              </a:rPr>
              <a:t>Ley</a:t>
            </a:r>
            <a:r>
              <a:rPr lang="es-CO" dirty="0" smtClean="0"/>
              <a:t>”, dice Juan en </a:t>
            </a:r>
            <a:r>
              <a:rPr lang="es-CO" dirty="0" smtClean="0">
                <a:solidFill>
                  <a:srgbClr val="FF0000"/>
                </a:solidFill>
              </a:rPr>
              <a:t>(1 </a:t>
            </a:r>
            <a:r>
              <a:rPr lang="es-CO" dirty="0">
                <a:solidFill>
                  <a:srgbClr val="FF0000"/>
                </a:solidFill>
              </a:rPr>
              <a:t>Juan 3:4</a:t>
            </a:r>
            <a:r>
              <a:rPr lang="es-CO" dirty="0" smtClean="0">
                <a:solidFill>
                  <a:srgbClr val="FF0000"/>
                </a:solidFill>
              </a:rPr>
              <a:t>)</a:t>
            </a:r>
            <a:r>
              <a:rPr lang="es-CO" dirty="0" smtClean="0"/>
              <a:t>. Pablo </a:t>
            </a:r>
            <a:r>
              <a:rPr lang="es-CO" dirty="0"/>
              <a:t>afirmó: “</a:t>
            </a:r>
            <a:r>
              <a:rPr lang="es-CO" b="1" dirty="0">
                <a:latin typeface="Agency FB" pitchFamily="34" charset="0"/>
              </a:rPr>
              <a:t>Yo no conocí el pecado sino por la </a:t>
            </a:r>
            <a:r>
              <a:rPr lang="es-CO" b="1" dirty="0" smtClean="0">
                <a:latin typeface="Agency FB" pitchFamily="34" charset="0"/>
              </a:rPr>
              <a:t>Ley</a:t>
            </a:r>
            <a:r>
              <a:rPr lang="es-CO" dirty="0" smtClean="0"/>
              <a:t>”, dice Pablo en </a:t>
            </a:r>
            <a:r>
              <a:rPr lang="es-CO" dirty="0">
                <a:solidFill>
                  <a:srgbClr val="FF0000"/>
                </a:solidFill>
              </a:rPr>
              <a:t>(Rom.7:7</a:t>
            </a:r>
            <a:r>
              <a:rPr lang="es-CO" dirty="0" smtClean="0">
                <a:solidFill>
                  <a:srgbClr val="FF0000"/>
                </a:solidFill>
              </a:rPr>
              <a:t>)</a:t>
            </a:r>
            <a:r>
              <a:rPr lang="es-CO" dirty="0" smtClean="0"/>
              <a:t>.</a:t>
            </a:r>
          </a:p>
          <a:p>
            <a:pPr marL="0" indent="0" algn="ctr" fontAlgn="base">
              <a:buNone/>
            </a:pPr>
            <a:endParaRPr lang="es-CO" dirty="0"/>
          </a:p>
          <a:p>
            <a:pPr marL="0" indent="0" algn="ctr" fontAlgn="base">
              <a:buNone/>
            </a:pPr>
            <a:r>
              <a:rPr lang="es-CO" dirty="0" smtClean="0"/>
              <a:t> </a:t>
            </a:r>
            <a:r>
              <a:rPr lang="es-CO" dirty="0"/>
              <a:t>Al convencer a los pecadores de su pecado, </a:t>
            </a:r>
            <a:r>
              <a:rPr lang="es-CO" dirty="0" smtClean="0"/>
              <a:t>la Ley les </a:t>
            </a:r>
            <a:r>
              <a:rPr lang="es-CO" dirty="0"/>
              <a:t>ayuda a darse cuenta de que están condenados bajo el juicio de la ira de Dios, y que confrontan la pena de muerte eterna. Los hace conscientes de su absoluta impotencia.</a:t>
            </a:r>
          </a:p>
        </p:txBody>
      </p:sp>
    </p:spTree>
    <p:extLst>
      <p:ext uri="{BB962C8B-B14F-4D97-AF65-F5344CB8AC3E}">
        <p14:creationId xmlns:p14="http://schemas.microsoft.com/office/powerpoint/2010/main" val="3797081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1"/>
            <a:ext cx="8229600" cy="2664296"/>
          </a:xfrm>
        </p:spPr>
        <p:txBody>
          <a:bodyPr>
            <a:normAutofit fontScale="92500" lnSpcReduction="20000"/>
          </a:bodyPr>
          <a:lstStyle/>
          <a:p>
            <a:pPr marL="0" indent="0" algn="ctr" fontAlgn="base">
              <a:buNone/>
            </a:pPr>
            <a:r>
              <a:rPr lang="es-CO" sz="5100" b="1" dirty="0" smtClean="0"/>
              <a:t>La Ley es </a:t>
            </a:r>
            <a:r>
              <a:rPr lang="es-CO" sz="5100" b="1" dirty="0"/>
              <a:t>un agente en la conversión.</a:t>
            </a:r>
            <a:endParaRPr lang="es-CO" sz="5100" dirty="0"/>
          </a:p>
          <a:p>
            <a:pPr marL="0" indent="0" fontAlgn="base">
              <a:buNone/>
            </a:pPr>
            <a:r>
              <a:rPr lang="es-CO" dirty="0"/>
              <a:t> La Ley de Dios es el instrumento que el Espíritu Santo usa para llevarnos a la conversión: “</a:t>
            </a:r>
            <a:r>
              <a:rPr lang="es-CO" b="1" dirty="0">
                <a:latin typeface="Agency FB" pitchFamily="34" charset="0"/>
              </a:rPr>
              <a:t>La ley de Jehová es perfecta, que convierte el alma</a:t>
            </a:r>
            <a:r>
              <a:rPr lang="es-CO" dirty="0"/>
              <a:t>” </a:t>
            </a:r>
            <a:r>
              <a:rPr lang="es-CO" dirty="0">
                <a:solidFill>
                  <a:srgbClr val="FF0000"/>
                </a:solidFill>
              </a:rPr>
              <a:t>(</a:t>
            </a:r>
            <a:r>
              <a:rPr lang="es-CO" dirty="0" smtClean="0">
                <a:solidFill>
                  <a:srgbClr val="FF0000"/>
                </a:solidFill>
              </a:rPr>
              <a:t>Sal.19:7).</a:t>
            </a:r>
            <a:endParaRPr lang="es-CO" dirty="0"/>
          </a:p>
        </p:txBody>
      </p:sp>
      <p:sp>
        <p:nvSpPr>
          <p:cNvPr id="4" name="3 Rectángulo"/>
          <p:cNvSpPr/>
          <p:nvPr/>
        </p:nvSpPr>
        <p:spPr>
          <a:xfrm>
            <a:off x="0" y="2837520"/>
            <a:ext cx="5568553" cy="3970318"/>
          </a:xfrm>
          <a:prstGeom prst="rect">
            <a:avLst/>
          </a:prstGeom>
          <a:solidFill>
            <a:srgbClr val="FFFF00"/>
          </a:solidFill>
        </p:spPr>
        <p:txBody>
          <a:bodyPr wrap="square">
            <a:spAutoFit/>
          </a:bodyPr>
          <a:lstStyle/>
          <a:p>
            <a:pPr algn="ctr" fontAlgn="base"/>
            <a:r>
              <a:rPr lang="es-CO" sz="2800" dirty="0" smtClean="0"/>
              <a:t>Una </a:t>
            </a:r>
            <a:r>
              <a:rPr lang="es-CO" sz="2800" dirty="0"/>
              <a:t>vez que por haber visto nuestro verdadero carácter nos damos cuenta de que somos pecadores, que estamos condenados a muerte y sin esperanza, entonces captamos nuestra necesidad de un Salvador. Entonces las buenas nuevas del Evangelio llegan a ser verdaderamente significativas. </a:t>
            </a:r>
          </a:p>
        </p:txBody>
      </p:sp>
      <p:sp>
        <p:nvSpPr>
          <p:cNvPr id="5" name="AutoShape 2" descr="data:image/jpeg;base64,/9j/4AAQSkZJRgABAQAAAQABAAD/2wCEAAkGBhMSERUUEhQWFRUWGRwaGBgYGBgYGBwcFxcYGBgdHBkXGycfFxkjGhgaHy8gJCcpLCwsFx4xNTAqNSYrLCkBCQoKDgwOGg8PGiwkHyUsLDQtLCwsKSksLCwsLCwsKSksLCwsLCwsLCwpLCwsLCwsLCwsLCwsLCwsLCwsKSwsLP/AABEIAMIBAwMBIgACEQEDEQH/xAAcAAABBQEBAQAAAAAAAAAAAAAFAgMEBgcAAQj/xABJEAABAwIEAwUFBQQJAgUFAQABAgMRAAQFEiExBkFREyJhcYEHMpGhsRRCUsHwI2LR4RUzQ3KCkqKy8VPCFiRjk6MXRGSD0gj/xAAaAQADAQEBAQAAAAAAAAAAAAACAwQBBQAG/8QANhEAAgEDAgQDBgUEAgMAAAAAAQIAAxEhEjEEIkFRE2FxBTKRoeHwFJKx0dIjQoHxgsEkM1L/2gAMAwEAAhEDEQA/ABX9NknQtf5En60xfXSnWloUpASpJCiG0aCNSDGkb+lO52AcpIBG4C5jzJgD1NV/jO8QhKW2vvd5RCpkch03BO/IV89RpamGkWluhrXJkHB+EFvtXLrKW1os20uulxSklQUFKAQkaSEpJ16VJZuoCcohMA/ETr46/LSrLwAIwzHD/wDjNCP/ANLv8aqdqwtxbLLZHaOqaabk6BSwE5iOg8q6lRbhe5nQpi5qCwAU9hgDV8dhv19ZaE4t+zbaSRDiwFE6BKUHOFGdCAsJOXnBHOjHGFqlFqylgnsUDRM6zzKiNFEkkyd8xqTh3BWDG/OFlp5+5S2VO3SnVJIUEhUJSFRPeBiCBsc0Gs9s71wsOJSpSkgLV3jqUNrOWfHSsdCi27yemadUlkuCuc5vkD/G/nLJwgGlWt3auuIa7QpdQpZhMiAQSdBqlO2sKPShjHAbrsqR2RA3IebMeZSo/GpPC2B2yre5v8QCnLW0IaQyklPavHLMwQYBUkAfvTsCD5Y4TZ4lf29vYNP2OcLN0krCkhKAFDsiok5jqJIAGYabyaoWAJOY1qyUWZADYHJwQD5D6+dukG3vDhZAPaIXJIhDgWREbgHQH8qhdl0IjzFXK64cwi7tr8Ych5l+xQpfaqWopeCAvNoVnQ5DySdUnqKst5wfgrDlg25ado9eJQ2lIWsJACQVuqhW/eAncxpEE1p4c33hL7TpqPcPxH8Zj/EmDdgUlBC1FIWooJIQVbCRurmYkCRQ9JuJnKsE6TCp+daNd8C25tMQFmhX2ywulQQpSlrZJhKYmNE5uUktfvRRln2UWhuWbYhwqt7btb4trUVPLcI7NsSe7JS4rSO7lG5kMCMMYkbV6LHUQ3pcft/ruZSbzC0XNmlYAadRolsd5REytSySDpCiCQSQUiYiBbrS0NhtAOvMzp69au3tI4Vw+0sO0Q19hvCQEMC4Lq1oJAV2gzEJ7uYyDEgCTNGcZ4b4dsL5FrcMrl1GYqW652TQyqgzmnMsp8YJ5bV4IwFr/fxgGtROdJ+I/aVXhKzaZW32y0pCpKiTEActNddflyqyX3Ft4+/cIw5DK27VvtHFrIGYQT3c3kY5aa1E4Q4SsHcPNwza/wBJvhxYcbVcFtaGwtQbyp5ygJMEScxjoBOE8PWVwnHHkW7rKLdkdg2tS0rbVkcKgpIVr32/dUSBtWeFcjUZrcRTF9C587H5WhCyxe6xkkIcTZ2rLaV3TxggSCoAAkSdJiYGWZmJlezbiRpPapfuElKXCGXFgtlxHeGbKfdmAYO01DsuHcMsLa0/pJDz79+EKKULUhDaDlySlC0zlCk75tQqIijWD+zHD2XMUbvAXGrfslocUo50NdmXSAU7RBSYEkDlNe8EAACb+LBLBhynYDFs79c/vvJOJYrbreLra0uJjvFJkg8tNz+utFsAxLMnvGE7iTAHhVDx/C7NLeG31gybVNy4ttTZUSCkKISpUkwe6Tp+Lw194ieeccYsGz2annUNlcbZzqqOgEn9ChdSRpMNURwGW4Gb3zawue173xtn4w3xXxG4p+2trF5vtbhwIUsHOESY/idPCpHBvES0vXVvfvtZ7ZwoDhIQFQSNJjz8KY4dThFvjDdizZuF5pZSLtTqiS6hBWqUzBG4mInlFNYV7PW7p/ELx9hy6zXryGbdLnZpOVwhTi15hAERv906KJAoV4YKtuveAeJX3SvLbbF+972/62xL2nEGnBLbyFpHNKgfjBqtcd4+9bIZRbZS9cOBtJVqASUgfNXyqtYvhtpZYrZt4erKpci6YQ6XUN6pgZlayZUCPAGBNEuM3c99hKI/+8bV/wDIifSBSWpf1OaNQKAHXs2D3A+fTp5WirjBMcZzqRdWt0tqC5btq/aQRPuqSNY1AME8pohw/wAaM3Nsl1S0tGSFJUoCCOknb+dRsaucOw/F7jEnbztbiClNo0k5grsg3lWQTOiZ1CQCQdYAqn4bg1jb4enEsUQt83TiyxbIWUJHeUVKMEdCekFOhnQq/BJU93BiE4q4Iqi/a1gb+ttvsdZY8Sxe7ur5Nph7zaf2SnVOKMphO+qQeZAgdZ8u4Y46D1kXHVpD6UrOWQM2USDHidIojgHDVrY8QBu2StLa7BThQVFYTmcAISTrEJ5k61WcMsMKxRu4asrNyzfYZU8w52hUVpQcpzgqIEqIBBneZ0ilt7PQ0wg37945eLTXzJyYxi42ub2zfPbfyEisXt623ZYk66lxF04poNgHOlIWrQE6alBMdY9Lk0LJ5RWm7UzmGdRS+pnlJKkT78biJ01qr3eGruMCwRls5Vu3KkJUdhmceE+kz6UTZ4MwZ27cwtpNwLxtsn7WVqP7RICj3c0GJ1GUDQgGYNMqcErMCuLdusAcWrL/AFLk3O1hjHl07YjWL+1u0skKbsO0unT/AGtwpa0AjTQLMkeUDxNVF32tYtcZkpdjMIhtpCSB+6oJzJ85mm8A4TauUF191SFhRSpCUJMqToVZ1GEz/dPOvL7g5GbuOOFMxBUCZn91MfKnhlRcYh/hHZsZHQ7XByIPLeInUrcJPMrTPzO9dVia9lLZAPauCeUD+VdWaj3+X1m/hz2+f0lAcvVKVCdydOvhSXmVIUUq3Bg+Y3qbwqB9rbnxPrlMetEOL7DK6Fp2c/3Df47/ABrC4WoE8ohdTDUZZuBeKrW3YvGbtl91m7DerABMJSQpCu8kp3+tKxHiOwbQkYbhhZdS4hxD9wvvpLa0rEArUTOXKRmAgms4ZmY2oxbNaiR/OtLMgtKCtGq5dlOd8jf4ffeaXb+0iyTd/bxhj/2xQAcUHRkAyhCijWFKyiPdE9QdaB8MIT2ry+xKWHXHMjaiJDbhPcUR4Eiqqy2ESeajVuwLEUEBJ0PIVNWqsRaNSnTQHQDci2TfqD2HaSGL9FgLiyvLc3djcL7ZPZqAdSoQCRBEmUAEAiCnodR6eLmLa8t38NsU26WMwUl1w9q+lwAKCtTlgSQSTrHlXe0LG2G1otwylbgAWtayogKWkQAkH8OUnz8Kp9qyXD3GyD0TMf6ifrT1dwgvFFaNRyzKbnfNhf4H9fliXvGOM7cW1y1hlgu2cvJD7jqhEGcyUAqOhzKECAMx02hjiDjU3F/YXiGHUJs0tBaFZQpZQvM4ECdRl0B+QoTh/DDhGZaTHISj/wDr/mj6eF1KgHIkeWY/AaVhrt3EzwuHG6t+YfxjeF8fG3xi4v22V9hcSFMkpS7GVMLiYCs6Z32UrrNdw9xfesXtxflovi5JD7IUUlKZ/ZZVjZSE90eHnIl2fBzIMrQV+Z066BP5zRcs5EwgBKRoAO78hQfiGntHDjAU/m+Yxv63HlKpxBe2bzDybPCXQ87qp+4cU4tMEElOZSjmMRMjfWanYzfHFr9x9DC20m3DSQ7AOdIUoEQY0UYE7/Sx4XbKJkn51CxlpTKiG0aEzIBIAmd9kx6fCn0iaws2IK1KfDuHpqbjubj5AfrA3DGJWVh2Rfwy6Tes/wBoy64EuEGZUO0EAxqmCDry0py44ruicUU5YrBxJtKUBJ0byIU0M5I73dVJOmo5TpYW8XcbIXJUTA5/Dnln8zRfC2JJLrnag6kAd0SdkyAqNdiTsdAdC1g42I+H1iAaG5U/mH8ZT7Xi1oNWzeJ4a6/cWYAYcQYSpIjJnBI0hKdwoGJjUiot3xpcuM4k1cWrvb35bLeQdxCQkICVE66IA2Gpnaa0R54qMDQDofzqOt0+m1KZ2H+vrCAoH+0/mH8Zm4xNbthY4d9ndD9rclZcIHZ5MzhgHee+BBGmTx0K8WMvOXKX7cw8wtC2+eqDOvUE8uc1cVuHL4fWojdh2jyI0IPe6EfrY0rVdhePFREFlXGdzfcWI2HQesDMcdWqLoXjmDvC+HvrSvu6jKpQBMTlO5TOsTzqJh/G7qEXTd1Yvrs7p515AbcU26jtFlRSSkjMknXQjczIMVo97eCcg0J38ANKB3KytQymAPoKZUqMu1j9+sSi0G/tb8w/jKVbYc3c3Fr9hw02bDC86nXFFTi9tCok90QdJPhFHOOnXBcWdy22XfszwcUgGCQCkwPhR5y5J0nbf15eGkf5vOoqgomZ15efOpndiwYbxyOijSBy565zje3wx8ZU7C2+0vXty/b9n9pUS2F6qQDpvG+1M2mMtIsm7DE7F24bt1qUw4yvKSFFRhUKB+8RoYiNNJqwPuEnekgeNQjjHSozDrHsEdAjA2G2cjv069cb7WkVXtJBvmbtGGvgt27lu4jODKSoKaymNQIVJI+/zjVhvFUpadZwjCXbVy5TkcecKlZUHcIzExueYA0MbRZcEsAtRWv+rb1UZ+A9aaxjiga6wAdEjTy26AV0aXEO66msItOFpM1lUn/kP4iUoYreCzsLRq1cQ9YPKd7RXuKKVLWkRE65iCPDx0Mve0NgOO3NrhjjWJPIyKdWqWkEgAqGsE6DZKZjU6mRuIcVqUYBMfrartwXws2WRcXIkq1Sk7ADcn+PhpE0xarsbCNrcJw1Fbvf0BH7TOcPtS202ykjMSZKlACTqSSaseEYKGSC4rO4oaJB0QN8xP5VceMeLLa2tVHs0GFBKUEJIk6mU9QJ9dN5qiYVxI4QCD3SJiPWhKhDc5lFLiTWwBpA6SypUsaQfhXUFOJqO5+VdWao7wvSY3bulCgoaEEEVerphN0wCkxmEp8FDkfmKoaUd4VfeAhnaWgxorSRMTWcWLAONxOJQySDKXcMlKiCCFJMEcwRROzvcyYV/MEc6McdYR2eR1OuuVekbglPyBHwqnIncUaEVUDQ76GtLGtsqQesz50/hWGOOa5soGs/rxigNvfuJ2qT/TS0CZ6wPSPUf8daA022EZ4g3kbGXy7dOqUZlZE+CTlHyAq64E2lLLZIHP8A3K36wAdKodmwpSpAJ5nQ1fLBBS2hJGoTH5/maHizYARdEEgkQw3iMyDp05/8edTrK5PgR60Ls7IrV7s/r6UWTYLTuI+lSU7nMYwtiFEXSSNPptTOXOYA56V5Z4ee6vOylJ2KnBJgkbJBMSD8KlO8R2Fv/WXIUro2hSvqdfUCq1GreJIttJQAbTXtomZWqq897QsOOp+0q8AhofVdRbr2oWeWENXE8pU0kepAVHwNOgeG3aW23bzq0EJ8BH0rx3G2ZLbbiFKG4CgY+GgPgSD6kA5njXHDtwAhgOMtxCgFhSlTvKkoTptpHx2p+x4pUy2hCGGWigJSVK7RSlnUleVJSM0mSD4ADSva7YhjhyczT7duEzzqIW8xjT4/lUHAcdU6ghWckffLAZQQSBAGcknfWOXlRZFooSqDr0I/X6NeYhhYRWgocxF3okJA/X61pOGd3Ms6dNaktWSnBpudyfGmL20hOU/xpdiDqm9NMSbgd4gyVc/CkWdr3So/r9bUhu3AUNAesz6eQ/hUtxWYZRppz08vlr61m+TN2wIJuFkRO5+c/wA/oK5+/gQIj8/1+VPdjrMacvyoa+13vDp41JVLKLiPQBp62zOprmWcyglOqlGAPEmKfCOXyqRhDqWS7cu6IYQT/iIgeZgn4ikLRDMFjbmxjvFd+3ZWyWQoZjqo9TpJ8tgPAVjWL8T51GNRypjivihy7fUtR0OgHQTpQEJrsimDvtA/EGkuinv1Ms/Ci+2ukZ9UplRB2OUEgepitPe44yLUgHMhlOp6qTE6barITpyTpvWQYBiPYuacx/3JV9EfOp19iENLIOq1addFR/2zTQthiSvULnm6RXF+O9qlhsGckrWZ0LjkFX+WMvpU2yxhAbSCRIAHjtVNuD7vkD8RP50pLhpdSnqAEbw/EaCZdTjA/H9K6qaFnrXUnwPOV/i/KOssjtY6T8h/GrZ7PYzOTtA+tVNhWUKUd1AhPruaM4NiQt2VuffUQlA6kTqRzSJ9dq3iFLoVEkp2veEePseCoYQNEqzLPVQBCR6Ak+ah0qnNJk0q4B3Ue8dfH1qZhGFrdVpISN1fkOpoqaLRp2HSDlmim7X9mpeyE6T+JXID9aVBtdViRIkSJ9KMcRqMpaSMraADHWZ1130/Oh+DW4W8lO25+AJ/KiRuXUZ5hdrS64BgpeSlXutj7s6SNjEbwd/51ak4IFKlOw1PmdwOU6/rShmFIgZQNIgAfAfn8TVmtLcJ0M61y3JqNe0qI0C0Vb4f2eqUx4Hn1+B6UxxXihatVd3K4vuJ11EzJEdEpJHiBR1okIy7/wA9qzPjniPt3g2zqGiUkgFUqMBUADYERPPX1sRTssluL3aU27zJJAMeVMN2ZO/OrC3w444JKXEq6lBA10EggECdyJitIwWwFuw2hSEhSEgKVAmdzruTJ0ijfVTAjg6ObiZlhvB9w77rS46kZR8VQKsdr7Nj/aOpSeiQVH4yB9a0C1C3VEJLcjkpxGbyIBJT6gUhTLozFSD3TCttPOPPyqYu+5BhaxsLSo/+Amkp7ris3iBHy/jQtnDXbd8KlxhMFKnW2+1EHkRISpBMSDrH3SdKvc5ojenWirYEz0FYrc14Rc2sZBwRtxZCvtPat6gg2yWTtoZKEqI1kEaGCNdRVmSII6fo7freo9qtW5jx/XKpTKZ7x086sXMic3ku5cCU9D5fwoUUk97qakXLuY082ykp0omJY4gDlEjIab17hB65jr9BT9thg3JkHWNdiOemtNuo1+n6/W9TVu5UbkmtUd5hJ6QbiVumBlGXrHgYFClWsTpRlWZXKoTrS/cIieczpH1ipq66sx9JrQUG5MxVT9p+LFq2at0/2xLi/JKsqR4iUg+lX9uxjTUjXU/kOnnWQ+1W7z3uX/pNoT8ZV/3UHDoQ/NHFrjEpIFSEMU2y3JqUs6VcxmUqeCTB7jhCyRT908ciEnbLI+J/OaiLOpp24WSEeCY+Zp05xOSZ4+qcp/dHy0r1JppR0FLTWGEhzFmvKUEV1BePsY8WiTGs0QxW1LXZ7wUjXoRuPDr60ZwTCkA51qTJPMiY5kz9PGj7lsw6goUpKgrkCCR0I6EGpGrcwxiWCjynOZn2HFtb6O2PcJ13jbSSNhMeladY2xCcqRCRsAAAPgAKzPGsFVbuQSFJOyh+Y+6f0Jq98NYuvsE5yVADRfgOSvADn032mh4oMVBTMVSNiQd4riLhsXCZEpcAgGDB8FRy8RtJ3qgu2Ltu5C0qbWNR8dwdiPEaVq7d4lemcSdtRNOO27DwIXlIGo1EpJiYO4OnkY1FKoVaiCzjEZUQE36wTwpiqXkpQQEOkbawYmSPhMcvEVdrNSSmCZI5ms4vcEW04Ae82r+rWkka8vdOivXyq88KXK0910BQ/GAQRp96QATpuKpFK+VinfGZOx+9NtaqcSQF6JSTBAKiO9rvAlXTTpWccP2udaihq3I5LuO1UgGeaUCXVc/wjXflZvaPi4LjdojvRDjg5Ekfsk6anTvEDeUVAwf7M2sG6UiZ2L7yCPDLbpI9FEbbVSo8NYgI1UnSCZZcRu/6OsQ4p1h5x45G22ghtgwCpcpGiglI/CFSUgQTr7wxijItEuvGFrgrUZJDi0yqCZIISMoM+6BWa+1e4ZVeNG0UC0WwQAtakhRUoKOZyN4Tr4eFRLTGEWrrXbMOEBIS824f2a5zSQkAHTMkjvaFIrz6mtaCqhbhptuG4nZNlaWsq4jfvKkpUYB3MhO3l1FcxjrNy2XEKShCkHId4IzhaSInKDlTHMjTlWY4LxTZ2bnZobDqnVJUVOrCgzIIKEuxBKU6ZvxE66EmNiHEiF9im3R2aYKlICs0hTnakTtmJ7vgMvPMAlwbRiAEzV8Ot4TJ5+tPvtjKfLypAJSogAxOvOvVOqOgST4cz6Co0ZdNobKSbyLZJUkQZI/nRSB1qXY4ET3ntB+EHX1I29PiKTieKWTIyrSkCfujvCOc78udUIpVebHrFsdTcvykRu3kgTvUhTIROtOstoUnMnvIIBSeoIkGmiwBtt9Kau14B7RhbgkE+QMTU9i0zc5pxplMDTx2p5Byn+VOVe8AmQLsFKsuUkGudR3xA5amPOia4MaTTbrJn671pAgiCS2qcpBiN/z+VY37YcJU3dIdiA6mJ/eQY/25K33sgdxWUe3yxhu2WBoVLSfOEKT8gqlMubyik2bTH7VM5q8uFbU5hw19DXXqQKH+6XhT4NxBpTqaW+nRPl+ZpbO6v7qqbuFyapnIPWNqpSDSFVKtbfMKxjYQqalmsInN411SPsorqXcSzwnkTtD1mnS6oahR+NERgehASrNvrpp4RpRLCOCXLhKlJEAKyidAdAZk7gDfpp1plgZJdhuYFadEZlJJG3PXrBjfWrv7NMTDbwTqQJUJjY6HTyOu4+dLXwA4hHZlaSFDMYMwEKET08/71CsK4SWl8Fi6aBTqMx5bbJmQQYPXWlsADaNViwmkYr7O284uLNKQhWpbgEJ55mtNOmTbpp3aq90y1nIUMubWJjU7wRBn9aVp+D4sOxSF6HSYkomB7pjaTzg0Px/ghm874UptyCApPumYPeQfe23EHxoigMBapGDM7bsCprKh51JT90nQieQMiOWpmrRhT5YYUu4OkECDJJEyNdM2mkfIA15Z8BrbXKns8R7oP1Kjrz8PChHHt1lcDekIGnmRG3Lb4R1oDZFuJTQT8RUCXx1lWxPEiXFr3ccUSecTsB0AEADoBRrgvCWlKLlwpKUo1UtcEJn3UpSdCswd5iCY0qrstEqzbkmE+dS71/8AswZQj5q+8r1j4AVNqzcz6BaICWXA6fv6w/7XOHg401e24WWUgNEnUHMpakrB5Jnu8hOWN6yrOep6VoiPaXcpUpKkMuBbQQA4jMhCCkgpbRICZBgzMgVn62DJ0NXA958tXGpyREAlR8TWh8EcPlrEAla0rLK2itSCVJTlKVEajXLGUwIkaGqXYYeYKjpG1av7NvZ1cvvG5eWWmzBISRnWFQYjXINiZ1pTnXyiHTXw11tNctcEzanQeWtEEtpZ1CQEkgEgCROkk8xMSeXlT7juVM8hv4V1y1nQQNQQRHIg6EHzFFTpKm0mZy0rvGV4tlguNglAkLj7vQnoJ0J5acpjHr/EFurzKPOPyFbLYX/f7N3XMChYVrJGgJH7yZnxBrJeO8INneJbyKLWUuNGdFCe9Kjtk9076QfvVNxNInmE6PA1lXlO80fhRhQtGBnAlE6yTqSoD4GjwbHUGguAPzbMEjKrsW5HQ9mn/n1oo350um9uWJcaiTJMgeVJdcrwtzXdnVWqT2F44HBFepVrFIR6U6g+IogwM9aK7OqT7XsKLuGOKA1ZUlz0EpV8lT6Vd1OVExGz7ZpbS4yuJUk/4hH68q1iCJq8pBnyQyvKqkPOyaeumchUk7gxPlUM0IF8ytmKjTHLNMq/XLX8qYd96p9o1CVEjWNPX/j51CaTKv1y1poMkZdhGlDWiWHDuGo2H23aOJT+IgfOrBjHCz1mll1Qll9OZKhynXKrorLB8QdNjC6hHux3C8r6jtIAT4V1Suy8RXVNqnd8IzZrfvbJHmGwP1/KpjGHhJBSy0DI1yo+Og5T8z1ota4YhCAkKkD4neuGGCAEkx51UOXafOE3nP2qVgpKBruRzn59dPyNVu94QQ2srbBCCZKU5UlJP4SBqBvB+tXFm0yiOdSfsgUIPzoybiAMGU84U6E5UGERzJC9vKBUW0XdCG1IXt7+adBz5dPXwq+O2KMsRyjcim02yRGUbaVuq08Mwa2wGGSpwgIQCpR02H1J2HWRWHcT4sXnnHOa1aDz0A8gAB5AVoHtQ4pkfZW9gf2hHNSfujwSTr+9/d1zAJl1I5JGc+m3zipKr6jboJ9D7P4Y06ZqHdsD0P3eOMDKf7gPx2+pqFcuENqNTXj3Cep+lQccORtI6kGkoLsJ0OJPh0mI6D6CLbCuzSgpBUBBkwBptvJO3wqI7ZHcA/5h/D86kNuKQQFxrsB3lHp5Dz6V16CDpl9SSfgBFdY2ODPjASNoc9nvDrt7dBoN52k6vE6JSkzuoGZJECNZ15GtyTFtcoSkZVqbSVoHuqA7hUkkCVJIE6A5VD8NVn2Z2asMt/8Azb1nb9sc+RZh4gju51lwBMA6JCTEnWSat3Fdum5tO3YWkrZ/atOIUFDu6rAUNCCkERtIHSksoGQI+lUJYBzjaHWrxC5E68x+uVRFZ2DIlTfTeP5UC4Yu27hMKETqkjcGTmSDv3VAjyy86IB5+3UZBcR4qJIHVKjMeSvj19vmBUQ02KmKxqxDqQ81qobxuR+ZH0qBjOGt4naKRCe1QJbKvurgga9Dt89wKJ2mKsLPdJaWdwRAP5H01pxdvlXmiJ2cTyP7w+8nzrxF4AYg3EGM2pCUpKIyhIhOiRCQIAHIRHpSvs6pmB6n+NHHmFEBQjNzjY+IqAtZOhE9a51Wkqm5lCvcRLdquJBEeBmnOzPMzUMMtp1CBPl/GpDdwPwmsV1+zNIMcV4a16E1weFd2o3ogwg5j6UabVCxm4CGHFaDKhR9cpjl1j41LBJEgEz0/UVTuP79SWsgVEkZxB2CkkCeQ0J2106CnsRpMKmupwPOYliuE53FqO2bprQmzw/OtR+4jUztpsPU/nV3RYqW2uNJUdeQGxmq1jTyBDDJ7s6n8Ue8o/QevgSugWO86vGhEGN4GunYRP4zp5czHKTTDSMralc1d0fUn8qbuXc6tNhoPLlSrpfuoGyfrz/XhVluk4xN7mGeC7IruJA91KjtOuUhP+opHrW2+0XAULwhaEiSwEKRH/pdxX+jNVK9keGoaQq5eUlCcwGZRATlR3ufVWUeM1dXcUEIQl5DiFJ5JUCRrPvbmBrtUFWpZy3aVIhsAJgSLtQEA17XPsAqUUwASYE7DkNa6qbLG6qgxPqttmBoPlTraB0B+FOIcXzbj1T+SjUlKfCtzOfI6WelOJEUpVumZCU5up3+lKUnw+dbfOZhiIoLxfxALS3lP9avut+B5q/wz8SkUYurtDaFOLISlI1J19BG5rFON+JTdOqWNE+42PDn8NT5q8qF20iX8BwvjVLkco3/AGlcvHu0cJmQOfXqZ5yZNQmjopX4jA8h+vlUhwZUeen69KaSjuzySKjvefWFdvKeOHRI5b/Oh3EK5LZEb89qIXAgJHhr6ihHEivcHQU2j74nP9ot/wCO49P1kRNwZMHM4rmOU9P40t1nLEkqUeXL+J86QxeHLCQJMBISOnPqSfGiWH4UR3lkFR5TMeGldKfHybg7lw2vtUQV7ytCHD6JcSoT4xNapwHxbd9qG7ooLLhggtoQRm0/skpAHWQfMb1TbS+abQBHe2AAlRJ+knxq5cKMKKlux3Wm1rV/7awBPmflUr1yCFAlApC17zzgvEgh5SDMQlxB6BxCVgx5n51qdrd5+6dFAT4EHmOo+m1Y7hrqUtMrAPaJS22o/iAJKfUaifEdKvfA/EKXGG+0PenswSDoToAT90qgRO5EbxRU26To+0OHOnxO2D+8sb2EtKMrbE9UyAfMDavUYQlMFtSkeSipJ80qJHwipNtcZpBEKTuPoR4EbevMGlvKAEk5fH/nSnTixtoqSO8B5jb4cqQ9bJVJ2POIqKrGQ2sIfKU5vcc+4rwOvcVHXQ8jyoNjeMLZcyqGWZLS/uq5lM/l5HzFgCLGEL9IedQ0lMqISOZKgPmdKGi/tnu60/rvLakTzjcHTQ8uVYxi90++64O0WUZ1wMxgArMDp4elCjaKRsVeJmuc1YA2AE6i8GSLlpt7GJKS+WHFpUEgKKjKVKQpK4gpOigpAkzEBXhXHjGzDUlaCkFIVKs4BVOWcxJIIST5CsZwy/Uht1WqitKm0T+82tJV4gdofOB1qPheKlpS0JJWXglvskpS6VgEaZCClR1IHpTFfpFNQ3M0689p4WhxTCFKS3CYkJnPIQcsyEAwFECQVpEayKjcY67erbbcKe0JMjRJUJWomZ7qEoA0PiZNOYL7Nr24Ki6DYMlWYkmXSkTlAE6BIO6iNydeTfFGD2eH27oYC++MhW4ZcWROgIAyNgiSAO8UgH3TXipO82myqeX4wHxZxGlLYYZPcT7y06Zzvp0GunODPPTPnbkkk9dPSl3lwVmT6UhpPPny6ef66VUihREVahdo4lrIkqO+w8z/AAH1r3D7IurCRzpp1cqGuifmeZ9TV99lGBJeuEZ9pKyJ3S3BjxlRSnyUvpXnJVbzEAJ8hC/E9kbZi3Y5KAVHxEnx7s/4qFPXikpzajskHw70QP8AUR8BWp8bcJG9ZCmyO3bUVI1ACkmAU+BIAIPUeNZBxTbPNBDLiFNrUZIVzA223E/7a5um5AM6VGoCp7ysotSRNdR1q0gAa11O8aXDgxabc/7R0J0Q2pzxUQj5JCp85FeM+0wfet/g5/FFZmM8wkhXmT/DT40oXIT7y0DwTJP8PrTA9o8ezOHtt8zNaR7RLUjVLqTz7qT8wqn3+NrRKSoOFZHJKFT8VgJHxrF3sZUPcgDqdT8DoKHXGJ5veWVn9egoTV7RR9k0Bkkj/Mt/E/F7l2uM2msJT7iRz15mNz9NqqjnfVP3U6J/M+pr3MUpg+8rcdByHmedIcWQPE6AUpmJ3nVpUlRQFFgI2/3jpsKjX68qQnrUxKYoVdKzPAcgQKxBczOIbSmNziSHyCoDxoPxEnveVFG0FTg6A6n50OxkZgo+P506lhhOZx/NQb72kTCbNZ74BgaT9Y9D86tNmyhA73dHiQD8JoJhhDaQC4EnmNfy8KnIWlSu4ntFeRj4mrjkWnyy4h/Ayla+4jchI6qJ5BR0Hj0GpgVY+IuJgy25YMghZUlDriT3VApSXOUxqEAaGAsncChHDdg4Uv3MJcNq0pWv9UlQGiQNlkblO0CCdYoRZtnOXnSSSoqUo7kkySTzJMk+dS1OT1nT4Kh4z3OwlzsQEtKJHuJLn+QZh66R60Qw/iE296lpQBtb6FE7FDqzGYHlC4URyzgjUa15OKgsPmICwEIB3hUT8gT60MOJBaUtKPuIWonmJW1k15Hun4itVwCJ0faFMtTJPlNi4m4rFp2buUlQjtE6CW1ZgYM+8lxPp3utQuJOIFpbD0F6zdEhQKkKaJ0UleX7s/iGhlM+6DVb3HXcQZQlDQfXHe7MjtG17OpUg7tOaOJVyzEbpqVgGE4rZJLiWw6wffZUtBUUxqcuaNtN5gbVUdp81aDl4sgCM6spOiJKpPIRGp8hRrDzeA9k12SNBLb7zY96YlnvFP8AiSk1ZMCvcNJD1q0jtlp91tsdqOo2AbE6SSlJ67UcRhdv2ZbLLYQoypBQkpJnNKgUwozrJ50kIAbk3hljsBKL/wCCr1KH3u1Q26UEtItkNElfLVbaQkHbuwdZKtNaaj2P4ncKUp1xKCebjpUT/wC2FfOtxsMLZZBDLbbYOpDaEoB9EgTT6j51jKN5oqMJlOC+wdKVJVd3BdgypCAQkxyzKMx5AelaLh3D9rbf1Fu01pEoQlJPmoCT6mn3nD0/XrUDE71xpsqShSzsAkSSToKU1QL0m2LbmJxi4KgUhWVKNVqHLSfKQNfOK+ffaFihfeiTCeX3UJgZUjqqAJPWPGtY40xo21mQtOq5UvlIB1E9CRHqKwnHLhREqIzLOZekd5YCyPKCn1Br1IFjqMbhRA57yoFPtpBSo/h+qtB+Z8kU0ygiepHy/nRdnDsrKCd1kmP9Kf8Aup7OF3gpTZoHOiYjc/Sr/wADYsGVjOgkJSAYGoKjmJA6jujyFUy7YhaE+P50TRdEKUU6HOY+MClVDdY6kgDEGbD/APU9lvdKyCQAYGusEwSDA8p261QOKMeGIXxcSIQhIQkHlGqj/mKj8KENOKVJ1JGiRpuRr/HyFPvWvYW5/EdCfE1KzdOs6PC0ADr7QTeYy5nVkMJmB6afzrqW1hyoGnzrymg0xiwjvCrNnUZbV2S1f1jvoJP1im3MKaj31epFTFuNRvmPirf/AC1H+3D7raR+vAUJ0jedrJkM4Mk7a+hNKbw1LZzFMn7o2Hmalfb1bQJ5RNers3lbNnX8RCf9xn5VmOk8bDe0gKMSpR1O5phtYJzKIHQSNB/GpL/DtwoytIIGyQqfpUZ/DcolbQA65iPrQFe8zWTtt5zx+8T7qTJOnl5moKghKjBk9eg8Oppt5xlOoXlPh3qguY0Adgv0j6GjWmTtI6/FIp/qEfr9flCr14IyNj1oNibn3JknfoPWlPY5KYSgJ9TQ0uKJ86fTpEG5nK4zjVddKG95bUXDWbI42hSxpJT3j005/nRGysO0cS3KUBRjKISNTuo8k+enWgaOIJEFSk6bScvjBT4+FPYTi1uHMz37UJ1DQORCzyDiz3svgkEnaQKcqDVecck2tNywC0s+wRaJAcae7QqWCUpWGQgqWnKQeyCylAPOOY1JK+9mNi5s2pB/dWv6KJHyrMMJ4yOcvLVnW4EoPZtqyNtJObsm0gaJOxjlOpJk3mz9qrBWtRS591KRlKTAzElWaAFSeU8hymibQRm0JBXQ8lx6Xjzvs7sVJAlYA0EODc77pIJoC5wDhCFLSX3FKHvJ7dIVpBiEoBJGmlQsQwW0uCotuLbWVEyMrqe8SfdMRvyNIR7OXeyKm38694W2UoPTvDVJ9FVMQw90CdB6TtbxmaFHfZtYaKaVc5kkEZHA4odD+zacUgSIzRoRVq4VxDvLZcecWpIByuZcwGskkstOKO2pSfMmaouE8OYiic1vaEKie1dIUIEDKpAzoPLfp0qwcNcGvpdDlwcqEKC0Jzh05jM5HUlKkp92UqCs3MkwRoZ5G9NFvmaAlIjTao+IOuJT+xQlauhVlH0M0l7E2kGFuISd4JCfrTrdyhU5SDBgxqJIBAkeY+NMIJElBF43Y9qUy5lT4J5ddedPz1r0n0ppSoodhC3jT+FtrUCtCVRtIP8AGD8K8uGQAEpAAGwG3wp9Dk8qi9i5nUoqlPJOWOQ3MmdeelDYDIE3PWZP7VnVOqaa/wCo5l/woMfUa+VZbiqS48lIEySY20KiRM9EwPIVqftEvz9sCBADCF7dVICtfHNm+VUThG0CrxK1xDbRcgxBORRQN+ao+NGDZbxoG0BqsShwhSSkzqFCCBsmfTX1FSLt6cqZ0SkDyhI/M1pmP8OsXL63GHErCAhtUbS22ETOsiED4eFUbHsMLUyDvCugP3Z6Tr8Km8TU1p0FA0frAV6iFoPiPoDyqS976o2zE/HUfWo90sqWCBpIPxivbxURB5QflTOwiQMkwlYYkhsjNJ3PxIH5Gp+KYgl3IhGxIUo+A5VUHHTNTsOuTMCgeiBzSyhxF+Qy4JKYG3xrqqOIYoQ4oDUCB8AJ+ddSRwpIvKW45ASJrGEezl92C8DbpJiO4655nKsJQP8AMfAaTZ7X2aWreq1OueakpH/xoSfnVtCgNjTmYVUAPKcd+Nrvux/xiV88E2RRAZyyPeQtwL+OaT6zUc8AWSkwlL6D+JLjk/6iUn4VY3J6keun0qJdXTgjsxmM69APOsZgMxYrVf8A6PxMBo4BYH9rcK/vKa+oZmgvGXsrYeZWu37UvBPdSXNFEeK9B+tqva3Ffun40hAUeo8hApZqDoIRrVWFmY/GfMlz7PcQT71q7sTomTpvoDPyoA5aKBgpII5EQfgda+vBbHpv1IqV9nEb+etUJVJG0mZRPkvA+Frm7WUMNKWQJMAwB4mNOnjVytPYdiS2wsdiJ+6VlKtPAo0PnX0WiAmAK9a00Ajw/wCKPVMvbaYLhPsBu3Ce3cbaHkXD6AFI9Zjxo7cf/wCe0obBZuJdH/URCD0jKSU+uatbNynbMPjSXQrdKgB4j850+FDcWmhmBvPnlfCd42VD7BcZkkgqbSqDB3EJ1SdxyqRZ316yqDbXIA/Ey4dv8Mj0Nbm4gqEFQP0qEuyUDP0UofLapHcqcAzpJx9QCxt8JnTHEBfSRmdQpPvAOkEeaXEqj5b16bjbM7cK8A42n4lLWtX65sG3IzthSp0KjJHkRrURXBDS9CXkj91SB88mYehokq6t5QvG0wMraUayxb9shthT4UVBJJdDid4MpUkZgOeoGlTuNuILhLdvZ2pUovo7RbqEqJWDooISNkzO2wCdpNCfaZgrOGqtvs7KwFdoXHC44pR7uXLqrLsSrbp4zG/ptnImzu5dazKyXAKs7SB+zagAaIUlAWfeScwkSDHR4ZbnOTObx3EirbSLD9TBi+ALxQzdg4qdZUpsK9Ulcj41Gt+F8Rt1hTKXGl8hm7FcjoVEJcHglROuoFXy2baSyhFte26ErUoArU52iskgqCgpYyEJJB00I2mol28zbEdtfXCgTCg0t0zrBIKiUmDyMaTrOh6ODsfkZyLkQ57OuMrt/tmLtGVy2AKypJQshQVCSgJ1X3ZnSZ2NX62eQtIUkylQCknqFCQfgaxDHeLVkPMW7IbQsZFrcVneWAgftCvlCQUgglKc2mpBrWeGnf8AyduTEltMxrqdx6HTwiOVcziFCjXKqdziHA50pK3tDTDhPKCehMfQGhuI8RNMg5la8hB1PQfqKn1943TeUXjTDh2N0sgBbzgTPvTBSFRB02V03rJ7jEMi9JIKEjpOVJ3rQ+NuJi6g5SAlBB+H5n86yq9He/OaEC+DKkuBead7Lr7M04Fe8tUp13ySFAeIzA+vhRfi9tLA7ReWVwCnQ5gN5Sdxy9U1keH4x2aSgglMyMpgpUdCR5gfKu/pY5ytedZ+7mVPxpLUSSY5WFwSfWPY2OycygQlSQsDoFbp9DIHgBQ1u8HNII9aYurlTiypW5+g0A+FICTVQSwzEFyTjaPXToJ0ED51KwxUKFQm2Cr4U9YOajzrzDltGUHtUBiL7+sX5muovd4aFLKuv8K8oRVW0N+GcsfWfTnaJ31rxy66BR8v+RQD+m53CkjxTpHpT9li7WaEkk9Mp9difHlUfj5sJN4RhcLSrWD9fnUBGJtuEhpWbLvEyPQ6x41Otrgk6pI56mR6TBHwqV2tO0a13i72gy1bWozlMDx3oqmQNppAePOlpfH6FElIIJha8U5oCYJgct/SozGISrL2Tg8VJUBp4kR8DUjtqbKp2NER2mCTZEVEv+ycQW3O8k7gEg/5kkEHxBFQn15dzPQExUcXp5j4a0hq1sQgnWKt8Nt2/cbUT/6jjrnycWYqcFmIAA6CIHzmoLt3HI/L+NLRdT1pYYEwysnMrVHeieeX5+dctgnl8f8AioK3iP8AmKb+29PrWl12MwKTtCLdiAQZNSVPQNiT8KDOYgUga6+hrxGK5tJrRVRcAWntBMhe0Phc39rlQB2qDmbkwOhHTUcz8tawu/t37dXZ3LR7icqQoqQsJkmEqG6ZJ6javoRFyOZmouK4c1cJyvNpcG8KEweo6elanElDqWboBGltpgzWJW6Q0QVpUELC0y4IUdiD3pB8CNRy0oV9vTumQQZESdZnmNfUmtzX7PbE7MBPkVfmTT1p7PbFCp7EK/vkqHw0FWL7RfoIs8PT7mZfwnw7cYo+SJSjNmdeXqYgAAcs0DRI2nWABW+2tmhlpLbYypQkJSN9AIHmaZt1NtJCEIShI2SkBI9AKQ/ftkEKVpGusGkvV1nmM3TbYTOuNOJnmnShVymE6w0CqN4B0CZ6689qzDFeJXXFGXFEE7E8qvXGNoy0pQaUo5jscp3EmFAgkenrVHcbmdj8KTTfNzOjoGkaf0gUvk6b8/p/Cms1EbhwjkB+vCoS56/Kq1N5Mwt1jjTYPKnAx60wysjf4VMbEgaR9P50LXENbESOm2Kj0k1JThpbObRQ8enPyrnVFImflSFPmN58D8qy7Ge0gSWyUqQSJBjX0PzoQDlcIH4q9urpRAJ9OnwpuzRmJo1XSCTFXu4A3lhYUFJBM11Qm2lxpMetdU5SdgVsbTT7MSBOsnWedWDDjqP1yFdXVCZJUlgQs9T7oqDiCzI1NdXUbnEkXeKtHlRufielHmToPKurqq4aJq7xauflQ7OQNCRpXV1BxfvCCkYuRt5VEth3lf4f9tdXVyq/vR/SPXKiAIMU4DXV1VJsIXSeuuEzJPxqM6qurqbU96Ym0Q+s5RrXlusxua6upRh9I6k60Yt9q9rqdQ96KqSSBSHdq6uq8+7EdZDfNV66MuEHUfzrq6udV3lFOUDit9UrGYwFaCTA1Ow5VU3Doa9rqOltKzsIKO5ppddXVeJKY0in2zvXtdRNPJHRtSXU6eteV1LG8adpCcOlSrDQoj8J/wB1dXU1vdMmX/2CXGzbGQaDny8TXV1dXLM7Y2n/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3078" name="Picture 6" descr="http://somos.vicencianos.org/files/2011/05/espiritu_san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68553" y="3087824"/>
            <a:ext cx="3575447" cy="3720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2451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078"/>
                                        </p:tgtEl>
                                        <p:attrNameLst>
                                          <p:attrName>style.visibility</p:attrName>
                                        </p:attrNameLst>
                                      </p:cBhvr>
                                      <p:to>
                                        <p:strVal val="visible"/>
                                      </p:to>
                                    </p:set>
                                    <p:animEffect transition="in" filter="randombar(horizontal)">
                                      <p:cBhvr>
                                        <p:cTn id="17" dur="500"/>
                                        <p:tgtEl>
                                          <p:spTgt spid="30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661416"/>
            <a:ext cx="4824536" cy="5793507"/>
          </a:xfrm>
        </p:spPr>
        <p:txBody>
          <a:bodyPr>
            <a:normAutofit fontScale="92500" lnSpcReduction="10000"/>
          </a:bodyPr>
          <a:lstStyle/>
          <a:p>
            <a:pPr marL="0" indent="0" algn="ctr" fontAlgn="base">
              <a:buNone/>
            </a:pPr>
            <a:r>
              <a:rPr lang="es-CO" dirty="0"/>
              <a:t>De este modo, la ley nos encamina hacia Cristo, el único que nos puede ayudar a escapar de nuestra desesperada situación. </a:t>
            </a:r>
            <a:endParaRPr lang="es-CO" dirty="0" smtClean="0"/>
          </a:p>
          <a:p>
            <a:pPr marL="0" indent="0" algn="ctr" fontAlgn="base">
              <a:buNone/>
            </a:pPr>
            <a:r>
              <a:rPr lang="es-CO" dirty="0" smtClean="0"/>
              <a:t>Es </a:t>
            </a:r>
            <a:r>
              <a:rPr lang="es-CO" dirty="0"/>
              <a:t>en este sentido que Pablo se refiere tanto a la ley moral como a la ley ceremonial como “</a:t>
            </a:r>
            <a:r>
              <a:rPr lang="es-CO" b="1" dirty="0">
                <a:latin typeface="Agency FB" pitchFamily="34" charset="0"/>
              </a:rPr>
              <a:t>nuestro </a:t>
            </a:r>
            <a:r>
              <a:rPr lang="es-CO" b="1" dirty="0" smtClean="0">
                <a:latin typeface="Agency FB" pitchFamily="34" charset="0"/>
              </a:rPr>
              <a:t>hayo</a:t>
            </a:r>
            <a:r>
              <a:rPr lang="es-CO" dirty="0" smtClean="0"/>
              <a:t>” </a:t>
            </a:r>
            <a:r>
              <a:rPr lang="es-CO" dirty="0"/>
              <a:t>para llevarnos a Cristo, a fin de que fuésemos justificados por la </a:t>
            </a:r>
            <a:r>
              <a:rPr lang="es-CO" dirty="0" smtClean="0"/>
              <a:t>«fe”</a:t>
            </a:r>
          </a:p>
          <a:p>
            <a:pPr marL="0" indent="0" algn="ctr" fontAlgn="base">
              <a:buNone/>
            </a:pPr>
            <a:r>
              <a:rPr lang="es-CO" dirty="0" smtClean="0">
                <a:solidFill>
                  <a:srgbClr val="FF0000"/>
                </a:solidFill>
              </a:rPr>
              <a:t> </a:t>
            </a:r>
            <a:r>
              <a:rPr lang="es-CO" dirty="0">
                <a:solidFill>
                  <a:srgbClr val="FF0000"/>
                </a:solidFill>
              </a:rPr>
              <a:t>(Gál.3:24).</a:t>
            </a:r>
          </a:p>
        </p:txBody>
      </p:sp>
      <p:pic>
        <p:nvPicPr>
          <p:cNvPr id="4" name="Picture 2" descr="http://ultimostiempos.files.wordpress.com/2010/12/clip_image002_0006.jpg?w=5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908720"/>
            <a:ext cx="3717437" cy="4608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478174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592288"/>
          </a:xfrm>
          <a:solidFill>
            <a:schemeClr val="accent4">
              <a:lumMod val="20000"/>
              <a:lumOff val="80000"/>
            </a:schemeClr>
          </a:solidFill>
        </p:spPr>
        <p:txBody>
          <a:bodyPr>
            <a:normAutofit fontScale="92500"/>
          </a:bodyPr>
          <a:lstStyle/>
          <a:p>
            <a:pPr marL="0" indent="0" algn="ctr" fontAlgn="base">
              <a:buNone/>
            </a:pPr>
            <a:r>
              <a:rPr lang="es-CO" dirty="0"/>
              <a:t>Aun cuando la ley revela nuestro pecado, no por ello puede salvarnos. Tal como el agua es el medio de limpiar un rostro sucio, así también nosotros, después de haber descubierto nuestra necesidad mirándonos en el espejo de la </a:t>
            </a:r>
            <a:r>
              <a:rPr lang="es-CO" dirty="0" smtClean="0"/>
              <a:t>Ley </a:t>
            </a:r>
            <a:r>
              <a:rPr lang="es-CO" dirty="0"/>
              <a:t>moral de Dios, </a:t>
            </a:r>
          </a:p>
        </p:txBody>
      </p:sp>
      <p:sp>
        <p:nvSpPr>
          <p:cNvPr id="4" name="3 Rectángulo"/>
          <p:cNvSpPr/>
          <p:nvPr/>
        </p:nvSpPr>
        <p:spPr>
          <a:xfrm>
            <a:off x="239451" y="3356992"/>
            <a:ext cx="4572000" cy="3108543"/>
          </a:xfrm>
          <a:prstGeom prst="rect">
            <a:avLst/>
          </a:prstGeom>
          <a:solidFill>
            <a:schemeClr val="accent4">
              <a:lumMod val="20000"/>
              <a:lumOff val="80000"/>
            </a:schemeClr>
          </a:solidFill>
        </p:spPr>
        <p:txBody>
          <a:bodyPr>
            <a:spAutoFit/>
          </a:bodyPr>
          <a:lstStyle/>
          <a:p>
            <a:pPr algn="ctr" fontAlgn="base"/>
            <a:r>
              <a:rPr lang="es-CO" sz="2800" dirty="0"/>
              <a:t>nos acercamos a la fuente que constituye un «</a:t>
            </a:r>
            <a:r>
              <a:rPr lang="es-CO" sz="2800" b="1" dirty="0">
                <a:latin typeface="Agency FB" pitchFamily="34" charset="0"/>
              </a:rPr>
              <a:t>manantial abierto… para la purificación del pecado y de la inmundicia</a:t>
            </a:r>
            <a:r>
              <a:rPr lang="es-CO" sz="2800" dirty="0"/>
              <a:t>”, según  </a:t>
            </a:r>
            <a:r>
              <a:rPr lang="es-CO" sz="2800" dirty="0">
                <a:solidFill>
                  <a:srgbClr val="FF0000"/>
                </a:solidFill>
              </a:rPr>
              <a:t>(Zac.13:1)</a:t>
            </a:r>
            <a:r>
              <a:rPr lang="es-CO" sz="2800" dirty="0"/>
              <a:t> y somos purificados «</a:t>
            </a:r>
            <a:r>
              <a:rPr lang="es-CO" sz="2800" b="1" dirty="0">
                <a:latin typeface="Agency FB" pitchFamily="34" charset="0"/>
              </a:rPr>
              <a:t>en la sangre del Cordero</a:t>
            </a:r>
            <a:r>
              <a:rPr lang="es-CO" sz="2800" dirty="0"/>
              <a:t>» </a:t>
            </a:r>
            <a:r>
              <a:rPr lang="es-CO" sz="2800" dirty="0">
                <a:solidFill>
                  <a:srgbClr val="FF0000"/>
                </a:solidFill>
              </a:rPr>
              <a:t>(Apoc.7:14). </a:t>
            </a:r>
          </a:p>
        </p:txBody>
      </p:sp>
      <p:pic>
        <p:nvPicPr>
          <p:cNvPr id="5" name="Picture 2" descr="http://t1.gstatic.com/images?q=tbn:ANd9GcQLDCK-P4RoZh7-1SGCaF4p9iJ4l3lQ04hQMHpagSlSgkS8h_IPB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3356992"/>
            <a:ext cx="3600400" cy="31085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9744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131840" y="332656"/>
            <a:ext cx="2448272" cy="6336704"/>
          </a:xfrm>
          <a:solidFill>
            <a:schemeClr val="accent5">
              <a:lumMod val="20000"/>
              <a:lumOff val="80000"/>
            </a:schemeClr>
          </a:solidFill>
        </p:spPr>
        <p:txBody>
          <a:bodyPr>
            <a:normAutofit fontScale="85000" lnSpcReduction="20000"/>
          </a:bodyPr>
          <a:lstStyle/>
          <a:p>
            <a:pPr marL="0" indent="0" algn="ctr" fontAlgn="base">
              <a:buNone/>
            </a:pPr>
            <a:r>
              <a:rPr lang="es-CO" dirty="0"/>
              <a:t>Debemos mirar a Cristo, “</a:t>
            </a:r>
            <a:r>
              <a:rPr lang="es-CO" b="1" dirty="0">
                <a:latin typeface="Agency FB" pitchFamily="34" charset="0"/>
              </a:rPr>
              <a:t>y a medida que Cristo (nos) es revelado… sobre la cruz del Calvario, moribundo bajo el peso de los pecados de todo el mundo, el Espíritu Santo (nos) muestra… la actitud de Dios para con todos los que se arrepienten de sus transgresiones</a:t>
            </a:r>
            <a:r>
              <a:rPr lang="es-CO" dirty="0" smtClean="0"/>
              <a:t>”</a:t>
            </a:r>
          </a:p>
          <a:p>
            <a:pPr marL="0" indent="0" algn="ctr" fontAlgn="base">
              <a:buNone/>
            </a:pPr>
            <a:r>
              <a:rPr lang="es-CO" dirty="0" smtClean="0"/>
              <a:t> </a:t>
            </a:r>
            <a:r>
              <a:rPr lang="es-CO" dirty="0" smtClean="0">
                <a:solidFill>
                  <a:srgbClr val="FF0000"/>
                </a:solidFill>
              </a:rPr>
              <a:t>(Lea Juan 3:16).</a:t>
            </a:r>
            <a:endParaRPr lang="es-CO" dirty="0">
              <a:solidFill>
                <a:srgbClr val="FF0000"/>
              </a:solidFill>
            </a:endParaRPr>
          </a:p>
        </p:txBody>
      </p:sp>
      <p:pic>
        <p:nvPicPr>
          <p:cNvPr id="5122" name="Picture 2" descr="http://www.palabrafiel.com.ar/publicaciones/im16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00808"/>
            <a:ext cx="3131840" cy="403244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elhijodedios.com/imagenes/pg11aDebtPaidInFul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3" y="1700808"/>
            <a:ext cx="3563888"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5192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wipe(down)">
                                      <p:cBhvr>
                                        <p:cTn id="7" dur="580">
                                          <p:stCondLst>
                                            <p:cond delay="0"/>
                                          </p:stCondLst>
                                        </p:cTn>
                                        <p:tgtEl>
                                          <p:spTgt spid="5122"/>
                                        </p:tgtEl>
                                      </p:cBhvr>
                                    </p:animEffect>
                                    <p:anim calcmode="lin" valueType="num">
                                      <p:cBhvr>
                                        <p:cTn id="8" dur="1822" tmFilter="0,0; 0.14,0.36; 0.43,0.73; 0.71,0.91; 1.0,1.0">
                                          <p:stCondLst>
                                            <p:cond delay="0"/>
                                          </p:stCondLst>
                                        </p:cTn>
                                        <p:tgtEl>
                                          <p:spTgt spid="512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12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12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12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122"/>
                                        </p:tgtEl>
                                        <p:attrNameLst>
                                          <p:attrName>ppt_y</p:attrName>
                                        </p:attrNameLst>
                                      </p:cBhvr>
                                      <p:tavLst>
                                        <p:tav tm="0" fmla="#ppt_y-sin(pi*$)/81">
                                          <p:val>
                                            <p:fltVal val="0"/>
                                          </p:val>
                                        </p:tav>
                                        <p:tav tm="100000">
                                          <p:val>
                                            <p:fltVal val="1"/>
                                          </p:val>
                                        </p:tav>
                                      </p:tavLst>
                                    </p:anim>
                                    <p:animScale>
                                      <p:cBhvr>
                                        <p:cTn id="13" dur="26">
                                          <p:stCondLst>
                                            <p:cond delay="650"/>
                                          </p:stCondLst>
                                        </p:cTn>
                                        <p:tgtEl>
                                          <p:spTgt spid="5122"/>
                                        </p:tgtEl>
                                      </p:cBhvr>
                                      <p:to x="100000" y="60000"/>
                                    </p:animScale>
                                    <p:animScale>
                                      <p:cBhvr>
                                        <p:cTn id="14" dur="166" decel="50000">
                                          <p:stCondLst>
                                            <p:cond delay="676"/>
                                          </p:stCondLst>
                                        </p:cTn>
                                        <p:tgtEl>
                                          <p:spTgt spid="5122"/>
                                        </p:tgtEl>
                                      </p:cBhvr>
                                      <p:to x="100000" y="100000"/>
                                    </p:animScale>
                                    <p:animScale>
                                      <p:cBhvr>
                                        <p:cTn id="15" dur="26">
                                          <p:stCondLst>
                                            <p:cond delay="1312"/>
                                          </p:stCondLst>
                                        </p:cTn>
                                        <p:tgtEl>
                                          <p:spTgt spid="5122"/>
                                        </p:tgtEl>
                                      </p:cBhvr>
                                      <p:to x="100000" y="80000"/>
                                    </p:animScale>
                                    <p:animScale>
                                      <p:cBhvr>
                                        <p:cTn id="16" dur="166" decel="50000">
                                          <p:stCondLst>
                                            <p:cond delay="1338"/>
                                          </p:stCondLst>
                                        </p:cTn>
                                        <p:tgtEl>
                                          <p:spTgt spid="5122"/>
                                        </p:tgtEl>
                                      </p:cBhvr>
                                      <p:to x="100000" y="100000"/>
                                    </p:animScale>
                                    <p:animScale>
                                      <p:cBhvr>
                                        <p:cTn id="17" dur="26">
                                          <p:stCondLst>
                                            <p:cond delay="1642"/>
                                          </p:stCondLst>
                                        </p:cTn>
                                        <p:tgtEl>
                                          <p:spTgt spid="5122"/>
                                        </p:tgtEl>
                                      </p:cBhvr>
                                      <p:to x="100000" y="90000"/>
                                    </p:animScale>
                                    <p:animScale>
                                      <p:cBhvr>
                                        <p:cTn id="18" dur="166" decel="50000">
                                          <p:stCondLst>
                                            <p:cond delay="1668"/>
                                          </p:stCondLst>
                                        </p:cTn>
                                        <p:tgtEl>
                                          <p:spTgt spid="5122"/>
                                        </p:tgtEl>
                                      </p:cBhvr>
                                      <p:to x="100000" y="100000"/>
                                    </p:animScale>
                                    <p:animScale>
                                      <p:cBhvr>
                                        <p:cTn id="19" dur="26">
                                          <p:stCondLst>
                                            <p:cond delay="1808"/>
                                          </p:stCondLst>
                                        </p:cTn>
                                        <p:tgtEl>
                                          <p:spTgt spid="5122"/>
                                        </p:tgtEl>
                                      </p:cBhvr>
                                      <p:to x="100000" y="95000"/>
                                    </p:animScale>
                                    <p:animScale>
                                      <p:cBhvr>
                                        <p:cTn id="20" dur="166" decel="50000">
                                          <p:stCondLst>
                                            <p:cond delay="1834"/>
                                          </p:stCondLst>
                                        </p:cTn>
                                        <p:tgtEl>
                                          <p:spTgt spid="512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5124"/>
                                        </p:tgtEl>
                                        <p:attrNameLst>
                                          <p:attrName>style.visibility</p:attrName>
                                        </p:attrNameLst>
                                      </p:cBhvr>
                                      <p:to>
                                        <p:strVal val="visible"/>
                                      </p:to>
                                    </p:set>
                                    <p:animEffect transition="in" filter="wipe(down)">
                                      <p:cBhvr>
                                        <p:cTn id="25" dur="580">
                                          <p:stCondLst>
                                            <p:cond delay="0"/>
                                          </p:stCondLst>
                                        </p:cTn>
                                        <p:tgtEl>
                                          <p:spTgt spid="5124"/>
                                        </p:tgtEl>
                                      </p:cBhvr>
                                    </p:animEffect>
                                    <p:anim calcmode="lin" valueType="num">
                                      <p:cBhvr>
                                        <p:cTn id="26" dur="1822" tmFilter="0,0; 0.14,0.36; 0.43,0.73; 0.71,0.91; 1.0,1.0">
                                          <p:stCondLst>
                                            <p:cond delay="0"/>
                                          </p:stCondLst>
                                        </p:cTn>
                                        <p:tgtEl>
                                          <p:spTgt spid="5124"/>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124"/>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124"/>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124"/>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124"/>
                                        </p:tgtEl>
                                        <p:attrNameLst>
                                          <p:attrName>ppt_y</p:attrName>
                                        </p:attrNameLst>
                                      </p:cBhvr>
                                      <p:tavLst>
                                        <p:tav tm="0" fmla="#ppt_y-sin(pi*$)/81">
                                          <p:val>
                                            <p:fltVal val="0"/>
                                          </p:val>
                                        </p:tav>
                                        <p:tav tm="100000">
                                          <p:val>
                                            <p:fltVal val="1"/>
                                          </p:val>
                                        </p:tav>
                                      </p:tavLst>
                                    </p:anim>
                                    <p:animScale>
                                      <p:cBhvr>
                                        <p:cTn id="31" dur="26">
                                          <p:stCondLst>
                                            <p:cond delay="650"/>
                                          </p:stCondLst>
                                        </p:cTn>
                                        <p:tgtEl>
                                          <p:spTgt spid="5124"/>
                                        </p:tgtEl>
                                      </p:cBhvr>
                                      <p:to x="100000" y="60000"/>
                                    </p:animScale>
                                    <p:animScale>
                                      <p:cBhvr>
                                        <p:cTn id="32" dur="166" decel="50000">
                                          <p:stCondLst>
                                            <p:cond delay="676"/>
                                          </p:stCondLst>
                                        </p:cTn>
                                        <p:tgtEl>
                                          <p:spTgt spid="5124"/>
                                        </p:tgtEl>
                                      </p:cBhvr>
                                      <p:to x="100000" y="100000"/>
                                    </p:animScale>
                                    <p:animScale>
                                      <p:cBhvr>
                                        <p:cTn id="33" dur="26">
                                          <p:stCondLst>
                                            <p:cond delay="1312"/>
                                          </p:stCondLst>
                                        </p:cTn>
                                        <p:tgtEl>
                                          <p:spTgt spid="5124"/>
                                        </p:tgtEl>
                                      </p:cBhvr>
                                      <p:to x="100000" y="80000"/>
                                    </p:animScale>
                                    <p:animScale>
                                      <p:cBhvr>
                                        <p:cTn id="34" dur="166" decel="50000">
                                          <p:stCondLst>
                                            <p:cond delay="1338"/>
                                          </p:stCondLst>
                                        </p:cTn>
                                        <p:tgtEl>
                                          <p:spTgt spid="5124"/>
                                        </p:tgtEl>
                                      </p:cBhvr>
                                      <p:to x="100000" y="100000"/>
                                    </p:animScale>
                                    <p:animScale>
                                      <p:cBhvr>
                                        <p:cTn id="35" dur="26">
                                          <p:stCondLst>
                                            <p:cond delay="1642"/>
                                          </p:stCondLst>
                                        </p:cTn>
                                        <p:tgtEl>
                                          <p:spTgt spid="5124"/>
                                        </p:tgtEl>
                                      </p:cBhvr>
                                      <p:to x="100000" y="90000"/>
                                    </p:animScale>
                                    <p:animScale>
                                      <p:cBhvr>
                                        <p:cTn id="36" dur="166" decel="50000">
                                          <p:stCondLst>
                                            <p:cond delay="1668"/>
                                          </p:stCondLst>
                                        </p:cTn>
                                        <p:tgtEl>
                                          <p:spTgt spid="5124"/>
                                        </p:tgtEl>
                                      </p:cBhvr>
                                      <p:to x="100000" y="100000"/>
                                    </p:animScale>
                                    <p:animScale>
                                      <p:cBhvr>
                                        <p:cTn id="37" dur="26">
                                          <p:stCondLst>
                                            <p:cond delay="1808"/>
                                          </p:stCondLst>
                                        </p:cTn>
                                        <p:tgtEl>
                                          <p:spTgt spid="5124"/>
                                        </p:tgtEl>
                                      </p:cBhvr>
                                      <p:to x="100000" y="95000"/>
                                    </p:animScale>
                                    <p:animScale>
                                      <p:cBhvr>
                                        <p:cTn id="38" dur="166" decel="50000">
                                          <p:stCondLst>
                                            <p:cond delay="1834"/>
                                          </p:stCondLst>
                                        </p:cTn>
                                        <p:tgtEl>
                                          <p:spTgt spid="512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917476"/>
          </a:xfrm>
        </p:spPr>
        <p:txBody>
          <a:bodyPr>
            <a:normAutofit/>
          </a:bodyPr>
          <a:lstStyle/>
          <a:p>
            <a:pPr marL="0" indent="0" algn="ctr" fontAlgn="base">
              <a:buNone/>
            </a:pPr>
            <a:r>
              <a:rPr lang="es-CO" sz="4300" b="1" dirty="0"/>
              <a:t>Provee verdadera libertad</a:t>
            </a:r>
            <a:r>
              <a:rPr lang="es-CO" sz="4300" b="1" dirty="0" smtClean="0"/>
              <a:t>.</a:t>
            </a:r>
            <a:endParaRPr lang="es-CO" sz="4300" dirty="0"/>
          </a:p>
        </p:txBody>
      </p:sp>
      <p:pic>
        <p:nvPicPr>
          <p:cNvPr id="7170" name="Picture 2" descr="http://1.bp.blogspot.com/-95EZUekEy7o/T7fAwBjihQI/AAAAAAAAAvE/UUbosAjh9Yo/s1600/encadenado-por-el-peca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84784"/>
            <a:ext cx="3131841" cy="309634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131840" y="1300309"/>
            <a:ext cx="2664296" cy="3477875"/>
          </a:xfrm>
          <a:prstGeom prst="rect">
            <a:avLst/>
          </a:prstGeom>
        </p:spPr>
        <p:txBody>
          <a:bodyPr wrap="square">
            <a:spAutoFit/>
          </a:bodyPr>
          <a:lstStyle/>
          <a:p>
            <a:pPr algn="ctr" fontAlgn="base"/>
            <a:r>
              <a:rPr lang="es-CO" sz="2000" dirty="0"/>
              <a:t>Cristo dijo que “</a:t>
            </a:r>
            <a:r>
              <a:rPr lang="es-CO" sz="2000" b="1" dirty="0">
                <a:latin typeface="Agency FB" pitchFamily="34" charset="0"/>
              </a:rPr>
              <a:t>todo aquel que hace pecado, esclavo es del pecado</a:t>
            </a:r>
            <a:r>
              <a:rPr lang="es-CO" sz="2000" dirty="0"/>
              <a:t>” </a:t>
            </a:r>
            <a:r>
              <a:rPr lang="es-CO" sz="2000" dirty="0">
                <a:solidFill>
                  <a:srgbClr val="FF0000"/>
                </a:solidFill>
              </a:rPr>
              <a:t>(Juan 8:34)</a:t>
            </a:r>
            <a:r>
              <a:rPr lang="es-CO" sz="2000" dirty="0"/>
              <a:t>. Cuando transgredimos la Ley de Dios, no tenemos libertad; pero la obediencia a los Diez Mandamientos nos asegura la verdadera libertad. </a:t>
            </a:r>
          </a:p>
        </p:txBody>
      </p:sp>
      <p:pic>
        <p:nvPicPr>
          <p:cNvPr id="7172" name="Picture 4" descr="http://2.bp.blogspot.com/-awIUlaEzqXQ/UE1xTbjcshI/AAAAAAAAJxg/wbpmot1xGfI/s1600/1009_201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10133" y="1484785"/>
            <a:ext cx="3333867" cy="309634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79512" y="4839713"/>
            <a:ext cx="8784976" cy="1938992"/>
          </a:xfrm>
          <a:prstGeom prst="rect">
            <a:avLst/>
          </a:prstGeom>
        </p:spPr>
        <p:txBody>
          <a:bodyPr wrap="square">
            <a:spAutoFit/>
          </a:bodyPr>
          <a:lstStyle/>
          <a:p>
            <a:pPr algn="ctr"/>
            <a:r>
              <a:rPr lang="es-CO" sz="2400" i="1" dirty="0" smtClean="0">
                <a:solidFill>
                  <a:srgbClr val="FF0000"/>
                </a:solidFill>
              </a:rPr>
              <a:t>Vivir </a:t>
            </a:r>
            <a:r>
              <a:rPr lang="es-CO" sz="2400" i="1" dirty="0">
                <a:solidFill>
                  <a:srgbClr val="FF0000"/>
                </a:solidFill>
              </a:rPr>
              <a:t>dentro de los confines de la Ley de Dios significa libertad del pecado. Además, significa ser libres de lo que acompaña al pecado: La continua preocupación, las heridas de la conciencia, y una carga creciente de culpabilidad y remordimiento que desgasta nuestras fuerzas vitales. </a:t>
            </a:r>
          </a:p>
        </p:txBody>
      </p:sp>
    </p:spTree>
    <p:extLst>
      <p:ext uri="{BB962C8B-B14F-4D97-AF65-F5344CB8AC3E}">
        <p14:creationId xmlns:p14="http://schemas.microsoft.com/office/powerpoint/2010/main" val="3993779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7170"/>
                                        </p:tgtEl>
                                        <p:attrNameLst>
                                          <p:attrName>style.visibility</p:attrName>
                                        </p:attrNameLst>
                                      </p:cBhvr>
                                      <p:to>
                                        <p:strVal val="visible"/>
                                      </p:to>
                                    </p:set>
                                    <p:anim calcmode="lin" valueType="num">
                                      <p:cBhvr>
                                        <p:cTn id="14" dur="1000" fill="hold"/>
                                        <p:tgtEl>
                                          <p:spTgt spid="7170"/>
                                        </p:tgtEl>
                                        <p:attrNameLst>
                                          <p:attrName>ppt_w</p:attrName>
                                        </p:attrNameLst>
                                      </p:cBhvr>
                                      <p:tavLst>
                                        <p:tav tm="0">
                                          <p:val>
                                            <p:fltVal val="0"/>
                                          </p:val>
                                        </p:tav>
                                        <p:tav tm="100000">
                                          <p:val>
                                            <p:strVal val="#ppt_w"/>
                                          </p:val>
                                        </p:tav>
                                      </p:tavLst>
                                    </p:anim>
                                    <p:anim calcmode="lin" valueType="num">
                                      <p:cBhvr>
                                        <p:cTn id="15" dur="1000" fill="hold"/>
                                        <p:tgtEl>
                                          <p:spTgt spid="7170"/>
                                        </p:tgtEl>
                                        <p:attrNameLst>
                                          <p:attrName>ppt_h</p:attrName>
                                        </p:attrNameLst>
                                      </p:cBhvr>
                                      <p:tavLst>
                                        <p:tav tm="0">
                                          <p:val>
                                            <p:fltVal val="0"/>
                                          </p:val>
                                        </p:tav>
                                        <p:tav tm="100000">
                                          <p:val>
                                            <p:strVal val="#ppt_h"/>
                                          </p:val>
                                        </p:tav>
                                      </p:tavLst>
                                    </p:anim>
                                    <p:anim calcmode="lin" valueType="num">
                                      <p:cBhvr>
                                        <p:cTn id="16" dur="1000" fill="hold"/>
                                        <p:tgtEl>
                                          <p:spTgt spid="7170"/>
                                        </p:tgtEl>
                                        <p:attrNameLst>
                                          <p:attrName>style.rotation</p:attrName>
                                        </p:attrNameLst>
                                      </p:cBhvr>
                                      <p:tavLst>
                                        <p:tav tm="0">
                                          <p:val>
                                            <p:fltVal val="90"/>
                                          </p:val>
                                        </p:tav>
                                        <p:tav tm="100000">
                                          <p:val>
                                            <p:fltVal val="0"/>
                                          </p:val>
                                        </p:tav>
                                      </p:tavLst>
                                    </p:anim>
                                    <p:animEffect transition="in" filter="fade">
                                      <p:cBhvr>
                                        <p:cTn id="17" dur="1000"/>
                                        <p:tgtEl>
                                          <p:spTgt spid="7170"/>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nodeType="clickEffect">
                                  <p:stCondLst>
                                    <p:cond delay="0"/>
                                  </p:stCondLst>
                                  <p:childTnLst>
                                    <p:set>
                                      <p:cBhvr>
                                        <p:cTn id="21" dur="1" fill="hold">
                                          <p:stCondLst>
                                            <p:cond delay="0"/>
                                          </p:stCondLst>
                                        </p:cTn>
                                        <p:tgtEl>
                                          <p:spTgt spid="7172"/>
                                        </p:tgtEl>
                                        <p:attrNameLst>
                                          <p:attrName>style.visibility</p:attrName>
                                        </p:attrNameLst>
                                      </p:cBhvr>
                                      <p:to>
                                        <p:strVal val="visible"/>
                                      </p:to>
                                    </p:set>
                                    <p:anim calcmode="lin" valueType="num">
                                      <p:cBhvr>
                                        <p:cTn id="22" dur="1000" fill="hold"/>
                                        <p:tgtEl>
                                          <p:spTgt spid="7172"/>
                                        </p:tgtEl>
                                        <p:attrNameLst>
                                          <p:attrName>ppt_w</p:attrName>
                                        </p:attrNameLst>
                                      </p:cBhvr>
                                      <p:tavLst>
                                        <p:tav tm="0">
                                          <p:val>
                                            <p:fltVal val="0"/>
                                          </p:val>
                                        </p:tav>
                                        <p:tav tm="100000">
                                          <p:val>
                                            <p:strVal val="#ppt_w"/>
                                          </p:val>
                                        </p:tav>
                                      </p:tavLst>
                                    </p:anim>
                                    <p:anim calcmode="lin" valueType="num">
                                      <p:cBhvr>
                                        <p:cTn id="23" dur="1000" fill="hold"/>
                                        <p:tgtEl>
                                          <p:spTgt spid="7172"/>
                                        </p:tgtEl>
                                        <p:attrNameLst>
                                          <p:attrName>ppt_h</p:attrName>
                                        </p:attrNameLst>
                                      </p:cBhvr>
                                      <p:tavLst>
                                        <p:tav tm="0">
                                          <p:val>
                                            <p:fltVal val="0"/>
                                          </p:val>
                                        </p:tav>
                                        <p:tav tm="100000">
                                          <p:val>
                                            <p:strVal val="#ppt_h"/>
                                          </p:val>
                                        </p:tav>
                                      </p:tavLst>
                                    </p:anim>
                                    <p:anim calcmode="lin" valueType="num">
                                      <p:cBhvr>
                                        <p:cTn id="24" dur="1000" fill="hold"/>
                                        <p:tgtEl>
                                          <p:spTgt spid="7172"/>
                                        </p:tgtEl>
                                        <p:attrNameLst>
                                          <p:attrName>style.rotation</p:attrName>
                                        </p:attrNameLst>
                                      </p:cBhvr>
                                      <p:tavLst>
                                        <p:tav tm="0">
                                          <p:val>
                                            <p:fltVal val="90"/>
                                          </p:val>
                                        </p:tav>
                                        <p:tav tm="100000">
                                          <p:val>
                                            <p:fltVal val="0"/>
                                          </p:val>
                                        </p:tav>
                                      </p:tavLst>
                                    </p:anim>
                                    <p:animEffect transition="in" filter="fade">
                                      <p:cBhvr>
                                        <p:cTn id="25" dur="1000"/>
                                        <p:tgtEl>
                                          <p:spTgt spid="7172"/>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circle(in)">
                                      <p:cBhvr>
                                        <p:cTn id="3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16633"/>
            <a:ext cx="4258816" cy="2448272"/>
          </a:xfrm>
        </p:spPr>
        <p:txBody>
          <a:bodyPr>
            <a:normAutofit/>
          </a:bodyPr>
          <a:lstStyle/>
          <a:p>
            <a:pPr marL="0" indent="0" algn="ctr">
              <a:buNone/>
            </a:pPr>
            <a:r>
              <a:rPr lang="es-CO" dirty="0" smtClean="0"/>
              <a:t>Dice </a:t>
            </a:r>
            <a:r>
              <a:rPr lang="es-CO" dirty="0"/>
              <a:t>el salmista: “</a:t>
            </a:r>
            <a:r>
              <a:rPr lang="es-CO" b="1" dirty="0">
                <a:latin typeface="Agency FB" pitchFamily="34" charset="0"/>
              </a:rPr>
              <a:t>Andaré en libertad, porque busqué tus mandamientos</a:t>
            </a:r>
            <a:r>
              <a:rPr lang="es-CO" dirty="0"/>
              <a:t>” </a:t>
            </a:r>
            <a:r>
              <a:rPr lang="es-CO" dirty="0">
                <a:solidFill>
                  <a:srgbClr val="FF0000"/>
                </a:solidFill>
              </a:rPr>
              <a:t>(Sal.119:45)</a:t>
            </a:r>
            <a:r>
              <a:rPr lang="es-CO" dirty="0"/>
              <a:t>. </a:t>
            </a:r>
            <a:endParaRPr lang="es-CO" dirty="0" smtClean="0"/>
          </a:p>
        </p:txBody>
      </p:sp>
      <p:pic>
        <p:nvPicPr>
          <p:cNvPr id="9218" name="Picture 2" descr="http://t3.gstatic.com/images?q=tbn:ANd9GcQxS1LgCQrW1hJlkycfRlsgHWVQ2IsdJ_qKiIF08hT9DhraY-CTl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67029" y="116632"/>
            <a:ext cx="3456384" cy="2592288"/>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ttp://4.bp.blogspot.com/-7pXWQbawL-k/UEaFkajGZqI/AAAAAAAAAFc/UsXRz0xYLDI/s1600/Y+ANDARE+EN+LIBERTA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19" y="2852936"/>
            <a:ext cx="4464495" cy="3672407"/>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716015" y="3140968"/>
            <a:ext cx="4207397" cy="3139321"/>
          </a:xfrm>
          <a:prstGeom prst="rect">
            <a:avLst/>
          </a:prstGeom>
        </p:spPr>
        <p:txBody>
          <a:bodyPr wrap="square">
            <a:spAutoFit/>
          </a:bodyPr>
          <a:lstStyle/>
          <a:p>
            <a:pPr algn="ctr"/>
            <a:r>
              <a:rPr lang="es-CO" sz="3600" dirty="0"/>
              <a:t>Santiago se refiere al Decálogo llamándolo “</a:t>
            </a:r>
            <a:r>
              <a:rPr lang="es-CO" sz="3600" b="1" dirty="0">
                <a:latin typeface="Agency FB" pitchFamily="34" charset="0"/>
              </a:rPr>
              <a:t>la ley real</a:t>
            </a:r>
            <a:r>
              <a:rPr lang="es-CO" sz="3600" dirty="0"/>
              <a:t>”, “</a:t>
            </a:r>
            <a:r>
              <a:rPr lang="es-CO" sz="3600" b="1" dirty="0">
                <a:latin typeface="Agency FB" pitchFamily="34" charset="0"/>
              </a:rPr>
              <a:t>la perfecta ley, la de la libertad</a:t>
            </a:r>
            <a:r>
              <a:rPr lang="es-CO" sz="3600" dirty="0"/>
              <a:t>”</a:t>
            </a:r>
          </a:p>
          <a:p>
            <a:pPr algn="ctr"/>
            <a:r>
              <a:rPr lang="es-CO" sz="3600" dirty="0"/>
              <a:t> </a:t>
            </a:r>
            <a:r>
              <a:rPr lang="es-CO" sz="3600" dirty="0">
                <a:solidFill>
                  <a:srgbClr val="FF0000"/>
                </a:solidFill>
              </a:rPr>
              <a:t>(Sant.2:8; 1:25).</a:t>
            </a:r>
          </a:p>
          <a:p>
            <a:endParaRPr lang="es-CO" dirty="0"/>
          </a:p>
        </p:txBody>
      </p:sp>
    </p:spTree>
    <p:extLst>
      <p:ext uri="{BB962C8B-B14F-4D97-AF65-F5344CB8AC3E}">
        <p14:creationId xmlns:p14="http://schemas.microsoft.com/office/powerpoint/2010/main" val="2609362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9220"/>
                                        </p:tgtEl>
                                        <p:attrNameLst>
                                          <p:attrName>style.visibility</p:attrName>
                                        </p:attrNameLst>
                                      </p:cBhvr>
                                      <p:to>
                                        <p:strVal val="visible"/>
                                      </p:to>
                                    </p:set>
                                    <p:animEffect transition="in" filter="wipe(down)">
                                      <p:cBhvr>
                                        <p:cTn id="15" dur="580">
                                          <p:stCondLst>
                                            <p:cond delay="0"/>
                                          </p:stCondLst>
                                        </p:cTn>
                                        <p:tgtEl>
                                          <p:spTgt spid="9220"/>
                                        </p:tgtEl>
                                      </p:cBhvr>
                                    </p:animEffect>
                                    <p:anim calcmode="lin" valueType="num">
                                      <p:cBhvr>
                                        <p:cTn id="16" dur="1822" tmFilter="0,0; 0.14,0.36; 0.43,0.73; 0.71,0.91; 1.0,1.0">
                                          <p:stCondLst>
                                            <p:cond delay="0"/>
                                          </p:stCondLst>
                                        </p:cTn>
                                        <p:tgtEl>
                                          <p:spTgt spid="9220"/>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9220"/>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9220"/>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9220"/>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9220"/>
                                        </p:tgtEl>
                                        <p:attrNameLst>
                                          <p:attrName>ppt_y</p:attrName>
                                        </p:attrNameLst>
                                      </p:cBhvr>
                                      <p:tavLst>
                                        <p:tav tm="0" fmla="#ppt_y-sin(pi*$)/81">
                                          <p:val>
                                            <p:fltVal val="0"/>
                                          </p:val>
                                        </p:tav>
                                        <p:tav tm="100000">
                                          <p:val>
                                            <p:fltVal val="1"/>
                                          </p:val>
                                        </p:tav>
                                      </p:tavLst>
                                    </p:anim>
                                    <p:animScale>
                                      <p:cBhvr>
                                        <p:cTn id="21" dur="26">
                                          <p:stCondLst>
                                            <p:cond delay="650"/>
                                          </p:stCondLst>
                                        </p:cTn>
                                        <p:tgtEl>
                                          <p:spTgt spid="9220"/>
                                        </p:tgtEl>
                                      </p:cBhvr>
                                      <p:to x="100000" y="60000"/>
                                    </p:animScale>
                                    <p:animScale>
                                      <p:cBhvr>
                                        <p:cTn id="22" dur="166" decel="50000">
                                          <p:stCondLst>
                                            <p:cond delay="676"/>
                                          </p:stCondLst>
                                        </p:cTn>
                                        <p:tgtEl>
                                          <p:spTgt spid="9220"/>
                                        </p:tgtEl>
                                      </p:cBhvr>
                                      <p:to x="100000" y="100000"/>
                                    </p:animScale>
                                    <p:animScale>
                                      <p:cBhvr>
                                        <p:cTn id="23" dur="26">
                                          <p:stCondLst>
                                            <p:cond delay="1312"/>
                                          </p:stCondLst>
                                        </p:cTn>
                                        <p:tgtEl>
                                          <p:spTgt spid="9220"/>
                                        </p:tgtEl>
                                      </p:cBhvr>
                                      <p:to x="100000" y="80000"/>
                                    </p:animScale>
                                    <p:animScale>
                                      <p:cBhvr>
                                        <p:cTn id="24" dur="166" decel="50000">
                                          <p:stCondLst>
                                            <p:cond delay="1338"/>
                                          </p:stCondLst>
                                        </p:cTn>
                                        <p:tgtEl>
                                          <p:spTgt spid="9220"/>
                                        </p:tgtEl>
                                      </p:cBhvr>
                                      <p:to x="100000" y="100000"/>
                                    </p:animScale>
                                    <p:animScale>
                                      <p:cBhvr>
                                        <p:cTn id="25" dur="26">
                                          <p:stCondLst>
                                            <p:cond delay="1642"/>
                                          </p:stCondLst>
                                        </p:cTn>
                                        <p:tgtEl>
                                          <p:spTgt spid="9220"/>
                                        </p:tgtEl>
                                      </p:cBhvr>
                                      <p:to x="100000" y="90000"/>
                                    </p:animScale>
                                    <p:animScale>
                                      <p:cBhvr>
                                        <p:cTn id="26" dur="166" decel="50000">
                                          <p:stCondLst>
                                            <p:cond delay="1668"/>
                                          </p:stCondLst>
                                        </p:cTn>
                                        <p:tgtEl>
                                          <p:spTgt spid="9220"/>
                                        </p:tgtEl>
                                      </p:cBhvr>
                                      <p:to x="100000" y="100000"/>
                                    </p:animScale>
                                    <p:animScale>
                                      <p:cBhvr>
                                        <p:cTn id="27" dur="26">
                                          <p:stCondLst>
                                            <p:cond delay="1808"/>
                                          </p:stCondLst>
                                        </p:cTn>
                                        <p:tgtEl>
                                          <p:spTgt spid="9220"/>
                                        </p:tgtEl>
                                      </p:cBhvr>
                                      <p:to x="100000" y="95000"/>
                                    </p:animScale>
                                    <p:animScale>
                                      <p:cBhvr>
                                        <p:cTn id="28" dur="166" decel="50000">
                                          <p:stCondLst>
                                            <p:cond delay="1834"/>
                                          </p:stCondLst>
                                        </p:cTn>
                                        <p:tgtEl>
                                          <p:spTgt spid="922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402832" cy="3384376"/>
          </a:xfrm>
        </p:spPr>
        <p:txBody>
          <a:bodyPr>
            <a:normAutofit fontScale="92500"/>
          </a:bodyPr>
          <a:lstStyle/>
          <a:p>
            <a:pPr marL="0" indent="0" algn="ctr">
              <a:buNone/>
            </a:pPr>
            <a:r>
              <a:rPr lang="es-CO" dirty="0"/>
              <a:t>Con el fin de que recibamos esa libertad, Jesús nos invita a llegarnos a él con nuestra carga de pecado. En su lugar nos ofrece su yugo, el cual es fácil </a:t>
            </a:r>
            <a:r>
              <a:rPr lang="es-CO" dirty="0">
                <a:solidFill>
                  <a:srgbClr val="FF0000"/>
                </a:solidFill>
              </a:rPr>
              <a:t>(Mat.11:29,30). </a:t>
            </a:r>
          </a:p>
        </p:txBody>
      </p:sp>
      <p:sp>
        <p:nvSpPr>
          <p:cNvPr id="4" name="3 Rectángulo"/>
          <p:cNvSpPr/>
          <p:nvPr/>
        </p:nvSpPr>
        <p:spPr>
          <a:xfrm>
            <a:off x="3203848" y="3861048"/>
            <a:ext cx="5688632" cy="3046988"/>
          </a:xfrm>
          <a:prstGeom prst="rect">
            <a:avLst/>
          </a:prstGeom>
        </p:spPr>
        <p:txBody>
          <a:bodyPr wrap="square">
            <a:spAutoFit/>
          </a:bodyPr>
          <a:lstStyle/>
          <a:p>
            <a:pPr algn="ctr"/>
            <a:r>
              <a:rPr lang="es-CO" sz="2400" dirty="0"/>
              <a:t>Un yugo es un instrumento de servicio; al dividir la carga, hace que sea más fácil realizar diversas tareas. Cristo nos ofrece su compañía bajo el yugo. El yugo mismo es la ley; “</a:t>
            </a:r>
            <a:r>
              <a:rPr lang="es-CO" sz="2400" b="1" dirty="0">
                <a:latin typeface="Agency FB" pitchFamily="34" charset="0"/>
              </a:rPr>
              <a:t>la gran Ley de amor revelada en el Edén, proclamada en el Sinaí, y en el nuevo pacto escrita en el corazón, es la que liga al obrero humano a la voluntad de Dios</a:t>
            </a:r>
            <a:r>
              <a:rPr lang="es-CO" sz="2400" dirty="0"/>
              <a:t>”. </a:t>
            </a:r>
          </a:p>
        </p:txBody>
      </p:sp>
      <p:pic>
        <p:nvPicPr>
          <p:cNvPr id="10242" name="Picture 2" descr="http://t3.gstatic.com/images?q=tbn:ANd9GcSVX0TLKdSk_9Tj9PpRXMcYm5pt04yhHDkNHHyGBMCFnJW2SBEEZ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260648"/>
            <a:ext cx="3960440" cy="3342110"/>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4" descr="data:image/jpeg;base64,/9j/4AAQSkZJRgABAQAAAQABAAD/2wCEAAkGBhQSERQUExQUFRUVGBYYGBgUGBcXHBgVFxcYFRcUFxgXHCYeGBwkGRYXHy8gIycpLSwsFR4xNTAqNSYrLCkBCQoKDgwOGg8PGikcHxwpKSkpKSkpKSkpKSkpKSkpKSkpKSkpKSkpKSkpKSkpKSkpLCkpLCksLCkpLCwsLCwsKf/AABEIAOEA4QMBIgACEQEDEQH/xAAcAAABBQEBAQAAAAAAAAAAAAAFAAIDBAYBBwj/xABEEAACAQIEAwUFBQUGBgIDAAABAhEAAwQSITEFBkETIlFhcTKBkaGxI0JSwfAHFGLR4SQzY3KS8UNzgqKywjWjFRZT/8QAGgEAAwEBAQEAAAAAAAAAAAAAAQIDAAQFBv/EACURAAICAgICAgIDAQAAAAAAAAABAhEDIRIxBEETUQVhIjNxMv/aAAwDAQACEQMRAD8A9qFOzVxa7SIIgKY9SAVzLTilc1yKkYVDcxCruyj30Bjs01mqmnHrBZlW6jMBJVWBPwnWp7eMVgOmaIB0O0xBoGJSK4Up9RtQMIGu59K4ppAChZhlxtDUL4jKQPEU+8d/ShmLfvL768ny8zxPkjrxx5Kgsp0pyzUWHMjWpYr0sUuUUzmkqdHDXKdNciqCnVpRvXFNLMKJhGnAU0GnhqKMKa6DSmuiiA5ThTRTjWMxwNODVEDTiawB2fypVHmpVjFsfKnTTc0CuI8iaVNXQzO0xmpzHSqWOxYtqznYAn4UzdASA3MnNqYUwzKCfE6x41iDzCcU+eGgaCf/AC8vSCaxnEeYreIuviMSSZY9nbGggGFZ26DyFUm5ldnyWiMu0L9SfD+VCn2USNZxDme1g7oc2Q9zWGB7ymI6TPoaJ8H5jHECLTm6pXKxa2IGYQcoMSAOp61l8Nhxe7gJN1ljN+BRuQNlEddzWr4byJbw6drb7RbqrmDBjqYkhhsf6UraG46s9AwXFASVJkASG18QCp8wY+NXyQRXnHKvHe2v4oBpQC2y+8d4eRkfKtlhceNiR5Vx5PJ+PJwl0zLHatF27fgxXbb0OxNw61Faxp28a5peZwlsssVoIdtJah+JMsPKrdsQpqgT3q83zJuUY/tlsUaYWwjaVYVtap2bkCpVuV7eDIlCJyzjbZZO1Ma6BUDX9NKzXN3MgwtnNPfclU9wJLe7T40ZZm58YCqGrYX4tzEliBBe4xAVARJJ01PT50LxPOy2iBdZUYkAoozETpvOtYvh+EGJCNeZmunWFJGUecVquGcnWFIYqCR4knX31fk0O4IMcP5us3CBm3IAO0ltoBo+GrIcc5et3EIiNNCNCD0IIp/LfFmtrbs3OkISTOs6N76ZTsRwro1sUppnbVx7vhR5pEkiUDSuA1CGmuhqZSsDRLmrpqPPXZpjDs3lSpmalWAXDTQYmlTbiyKm17Q6H59BWU/aHjzawN916I38prQsSp12NBObcMLuFuppqh36iNR8KlHLbqXY1fR8tteDFcxMdY8f1FHeD3u1ui3aGS2Og0k9SW9o0EGG77qD7JIBOgGpE+umlazkfgn9oKzOUKX9TuJ8q65PQI9npPA+H28Mubu5jEk/IUZPOSBLxQZzhwC4XXTqBG9YvinDWxLskOVEhcvsjoGyz3jM6nQeFUcFgLvD74yqcriGUwZXaW9dagkisrYX/ey1oYxbSWluNDC2CBpOpkazO+2lGbONzKIM1ZXiuHKjDZPs7qwGUd1WOyMRsZ2qlwq2FJQ7rp+vdXg/lsUpVJHT484xtMIWbzgHXepOHauT6fGrCouWToB85pYIANpXmY8U00myssid0EXuaVXOr/CpMVuI2IqndYhgfSm8nJUkn6DjWgoNtaSvEVTOPBMfPzp6v1r0sWeLWvRBwfsku3FmOtYTna8bmItpllAsehYsZ95UCtNxPiCjX9Cs21sXLy3VIiUDSdx3hC+jHb0rp8fLyyOgzx8YpneH2exgINf1pWiTEXAoJjX5Vj+M4pyzi2sMm0wQBG5J0Guukmh/AuJ4y8l9c5zgEqVgLAHQV6NaINts9Ea65GvXwofjbJJVlEsCJXaRv7tqxHAeZMSAme6LknvIIDA/U/EVqeJ2XOFF4llZDmjbNoRkME6Ex8aVx3sF6N8r03PQfguOa5bVjPgZ8tPhRZBUMeT5HoWUeHZOh60/NUQanA13LRBko9K6KbNOmmAOkUqb2hpUQlsmuEV1q4ppQlbGKd/D86C8Vw/aAJJAbRo8IJI9+1Hr1nMIodfsMp2kV53kY2silWvZbHLVHgGL4aqcWYMoVGckSNN4Ee+KjTENh8S1xZ7M3GU+giPr8q1f7TLC2xaeQtxe0Yn/AKpUEde9Xlo4iXzB2aNSANgzHUxXqLaJ3s9Z4BjZc3maBvqfgKCcxcQ/fsSwtEqDCtckgBR90R1nwrHtxl1tZCT3oYkddIUDw0o3y1za1lBb7hiWJIBGuwnqaRQoeU7Nfg+WbiYb7LFsgUad0EM86zmkkf0rMHmC5ZxFpi7MpQqxOzMjspP0otiuMp2y3muHsyGXsj7OaAC0DbU9agv8r3rltfsl/d7mdg5IzI7tpA3AmNKScFJUxWnWgvY5xF1PATP9aNcH4nm61mbH7McVaAy3LbRvBI06bir1ngeMsx9mWHUoZ09K8nP4lf8AI0MldmyOLzEAV1iAJ8qyPDeaMl3JcVlMwJn461pr2KVhIO9eVn8R7kzrhnS0iBMYA2UnVjoOpHjHhV2yXnSCCOs+OsR5UNGHBg9R18utXsLdaQOlc2FVKkXc/bBfFeEXGuCHUJHsnqfCqvCeGtaLI4ACy6xsZEEfnWi4mNtNv1ND8QJMkiP6V3fNLx8ipX6K8/kx0wNxS8rC4kwqgFj66j5UM4TxK3h7j3HVzK5eugnXTYzprTMFjUvG+oOkhT5NbbQ+8fSiYxCogUlmjxIYj4npX0Ufs81sFcH4vZTEPctLIedGWCAdwJ8K9Cw+PR7K9QSYETqsiPLWsNw64O0eSXO6gxAAk6RtWh5fsxaTMZ3aehLkkkeU6D0qPlZJQxvgrbNFJvZp8BagVftmqmFjariUvh4eEFZLLLk9DqcDTDXBXeRJ5rqGo1enitYCTNSrlKiYummg0mrqrQGEBUdwVLFVMfjFtWmdohROpj0EnbWj/oKPnj9pd/PjycSWUCQANu6YgR9axl5O1ZzbQhSwgamB0BNem8zWUxbvdZe07VYU29cl1ZBt6bHQetZrBXuyuqXTumWyx7JzFYPpFGDKuFlPh3L7XFVXVsk7kRvvlPhRNP2aE9+1eAgiA48/EVsRjbbiQZHhSfFgLCwfIbxUnNlPjRm+Gcm21cnE3TdFs6KAQJJkzG9eo4YEoqRA0gaaAbadP6VguAtIvtezKiMreBJnRdfdXpeDCkEgROo9+v8AOkbfs2olpEiOtPimJSIprItlTiODt3RluIreE9PQ7ihuK5SBU9lddGA0kyPeKKY0ZdfAGstw3nY3rrWrCliDqTICjXUn8qVxU1TRqaLAsunduCGA6bN5jyorYYZRr/vUj98/aspAiABGvjO5p+OxtvDWXukAKgJMDfwA9/1ry1+NSy8ovR0/P/GirxDErbXNcJ10AjUnwUdaxfN/F2TDsVEE91F6yZgn0GtDOI8+orG7dJe8dkXXIvRZ2U0rWKGOsrcUZWy3MoJmG1SSfga9SPiY4PlVs53lb1eiHk3Bj9xS4p+1zMT1kE7H3VfucOtHVlZSegGbXyIqlyjYNpTbbcaEHoRWpygjMfCtJvkWSVGM4qXWLVmUzkKSfaIJiPIa1uMVwYYnh6C1ca29oMEdDBKqSpXzBArHcbw90XFuASSYtgb5jovukzNaAc62sFctYVVN1VRe1dWB7NjuigCDG5G9UirVolOSTCXK/G7i4a12ks622JJ3IUwvxrY8N4iLqhtswBj8j5zWXu8GuXgz4e5a7O5GUwdEI7y6aHUz5VY4Tyc9op/abpCBh01kzBncA+/zpd2B8WjW9K4tcViIBOviP1pUoWmJjQKctOApwSigDZpU7Wu0xi7mrs02KcBU1sY69eVc+809td7Bf7tTr5ttmPkPCttzrjcmFcA95+6Pfv8AIV5dzVglD28QkZLoCnUyLkTrPQ/WnKwjewRxThDWkBRmQEiTbJAkaq0DSfOrHDuG9pYTMc79/Mx11zH8vGieKh8Lv0gj+dZO7gr1kBrTMpz6wegXSQdxVEx2qVi4kt3DezqvVfD+IeXlVfgOIbE4hUzEZm3HSiGJ43cdIvIrx963oR492ifJHLqXO2xNpgWHdFsaN4s+Xfy+NJJUFSsO8bw5a2EZhAKkxpmII1PwrU8EvdzvGAJUDrOZj79CPhXnvH+NaKgJ3EnymT8hWw4BZJUXboy5tUQ75fxH1qNUjSNOj10Gq9l6nXQTWIMpcZvFLTMdgpgjfNGgj1oBwHhqWLWVBDEl7jdWc6k1Jz5xIjB3SDB7kevaLFR8Kx2dA+5G/wCdUghZNnXdWcoSdRNZrma6yr2V0s1l/AkCR6dav8wYoW7tpwe6zZfQN/UVaxF1G7rwZ8Rof61T9k9nnB5bFs9pbi4h3B6f1rnDuL9g+WCLZbNpujbHTqCN61t/ldlYthrkeKNqD4b1RPCgzAXU7J/E+ydevhV+aaoSmW+LkPbXE2IYxrBmR/SaqnmJmULl0AzMxOgA6n9a1BYRsM5UdwtOh1Rx9KdguEoSqpmh2zuD91V2SeoBkz6VCeNNloZKR3iXO10ytlVtjLla4wlyCNkGyaGguB4UxEqMixqzdT6dTRXgfBFa5cv3YYlmYL0AJ0+VarhfC1uE3r5CYdNddMx/D6U+kqQttvYQ/Z1wFsPadmdyjmQrHSerAdJ8q26DSaEcGxhxEOFK2R7AIgt/F6eFEsbfy27jfhUn4Cagx+iwlvMKemu4jyrE/s3xrOtxmdmDH7xnX31uIrSVOhU7OqKlpgWng1omFlrlP18qVMYnBp3upaUgaRDGR55XMFH4BPvP+1ZnDYYG0UaCreImD0YDxmjPMWLDrcafvlQfIHL+VDzpt+tKDOqPVGeWw1pjbYd0nQn7w3nTQelJ7CkmQf15UcvXcoErmRtCPD08DQvEYnDZWc3GBVshEEnNExtvGs0yeg8jPcW4UCJXQ6ARoZPpvRixwjE2bYhbdzIPab7K4vXS4n50Vt8NRlS5HdENDeO4226Vdx9xWN9Lf3LXaeMyjDUnrtWtk7MnY4bevXrd29aCAH2nykF+hYA95vDbXetlZ4iEKBVFw3BJdnBO6jwiJYd3SKo2MWR+5j2lvOg+Az/kaG38V2bWcvW9fQ6dFuW2+ooVZq2GMHzkLhIyFftGt7TDLE6++it64DJJclQDlDEDUwNBvWPwFjMl512/eGYEdAZU/MURTGtndv8ACLR4lGJpaM0DefMH2+DYr3SBaujUnuEgMIJ0g/ShHLuOuWF7/fXXVdfpW44hgle2FjuvZKnyVywHwLV4laxNzDs1so2ZCQYbLtpOm9WhTVEZro33MWIU2GdO+hHeX71tokPB6VHhuN27mFtXHmSwWF6MB3p/XhWJvc3uQVyNtBzNP1WuctvL9m0hW7ydQCdPnEVVJUT6PULN+2AINz1EHTzq724uCGAdfGNY8waA4K2QIPpRDspHtQRsdqm0FM5jeHIFI9pPwtqPgdvdVG9cNjDOqrlUKFz7kyQCJ6aE61V4pxa8CV7VI0GiiaN8cwh/d5B17sg7EEjettGdMFcJcXXS0gMGJjSFG5NaG3yzfxV9TiCtvC2j9naQznA+80eNRYUFIC2wjHQx1FaP92vXIZSqhQBDEjXqZFCWQ0YnOMceW1ls2cpuGFH4bY8T008PKhGN452n9nstmWCty4fvMRrB8BqfhUnFeLtaR1bIT4qSY+NYpMQ7s7IdjGmmp1b8hWgr2wyfo3XBOFd5DbJWza2A/wCIw0zN5CtkjyP1vWa5Odzh1DACNB6CtHaBmkfYf8JbN6RPqPSNIqYCq1tCHPg2/wDmH8x9KtiihRZq5SmlWMXDVfH4js7bufuqx+AmppoFzliCuDuAbtCD/qpL0PHsxF+9msWW1+0YsQfM6VZCifGucPsBsLa8VA+RoWmOyXyjaAtI8w2oIoHWEeLgiy0bjX86yPB8G19bRfZy9wjzuPl/8UFbDHrNttZDCgPAbWW2P4QPkT/OmhpAoPXL4XAliNsy/AiPpQrlm+XxV9Sfaw7A/wCkEVY4mCvD4jVmI+J/2qhy2hXGXnj/AILA+oStYjC/C1HZYM75bqEfB/yNArslLDHc38Sf9ShhUvDsUZw46Q7f6bbfzp2HXMmHHhec/wDYBWNVneULcYa8v8R+pq5h3A7QHpYOvmzxFO5fw4W3eH8R+pqnw85v3nyFpfixJpV2Bmh4s4VAB/8AwX/zGtefJy2MVfuo0j2WDAaiRvW04/ei6o/wgPnOtR8u24uP1IA1qOWbhG0I4tpHm3EeAnCtkvLIactxdj6zsfKocFYtm93CSiqBK+Mk/nXqPFuHrelbi5lMgg1jsDwO3YfEW0k5WU675SNgfKp/j/PXkScH2h/JxOEVINcLwjFREkaan+tGhgNNSooHgMeyAq8lTEOu/wDvVTEcDuFu0s3zeB+5cbX0HSvTZxp2Scf4dazaHO07KOvnFGeOX4sSRsV+Eg1nsbx0Wcqmy6MWA1HWd5GlGrnG1h84kKQD/qAJilk+qCkEsDjkcAggka/CBT+K8x5QFAj0od2KwLlvKEadtgaC8UwNyc6kMP8AMKVRt7KdLQI5h4uWcnvaVf5UBWypuDW5LgfwMTlmsxxm8+oI30HmT+c16djuXextWCndItW1g7ZlUSp9as3SJVbNDyxiFyGCNDtP5VobNya8mCvdcWwpRvvEGIHVpG9emcKs5LSrJIUASxknzJqEkVCkEiPh61JZcET8vAjcVCjbRr9K7ZslWYk+1GnQQIkeZpQFjNSrmalTGJ2FBOZQCqK2xY/IUazCgXOCRYD/AIGHuB0mp2Uh2ZG6htgqHUQxIJ2IO4NCuK2kxIhGUXkBKEEEEfgMUUVjlJKrcB22NCMXw/McwtojeKggz4yOtBdnRQOt8XcoUaQyjX16zVrgmK0B30j+tA+N5j3iIuAESDo48/4qt8iX89oSPZlY8was0qC36NhxbWzYT8TT85qtgEAuXBGp7SffbOlXrwDJZP4f1/Oq4tZbit4lh/2E/SpE6AuEtgYiyo2Fu58IANXMQQosgdbjH5VXNwDGWx/hXJ8tjVvHxNgDqWb6Cs2MuyTBtCOdu83yFDeEH++k+1dt/IEwKI4m5ks6bsT8zvVXgVqdx7TsfhCj5igurA9neYr39oC/wKPfqYq9ywBDxrqBNUeMLmvX2PsoVWi/KYBtsQIkzr6kflXN5P8AWwpdFpsMSdutYUXoxmIc6KLhRvIGAD8a9OtW688wGHDX8Vbba6zN8dNPMEA1w/h8SjKc/s3ly5RSL9vCm02Ze9bMafyoh/8Aj7TjMndPgKzHDOPHC3DZxE5Rs3iOnurUJYS5DWmGuum1e9KziiVcWpACkzqInWqvFRaAuK6Zc2mYHcSJkVexOHce0J8CPHpUnFcEty2ysIDD2uoJ2NIpMcy9rDXsE8/3mHfqNYnrVbtP3fEgETbckjwE/d9xonw3iz4f+z4kBrZ9l9wR5+dc4zgg6kLBXdT+FqqlYjdFFeFqeK4QRKPcDxuJAJj4ivV+YMAbthwNGGo9RrFYLkD7fFLm1OHUsD45u7+depMvd186SWgo8VXmUXb3Y2PtHMCRoq+LMfKt7Zwd27aIv3C0AaJKLI1nTU+81kv2fcAVEe71uO8f5FYgCvQ0tnJEaR9alJ2yr0g3b2EeAp4JqOxsB5CpMutOhB00q7krlGwEoFQ47DLctsjaqwIPvqSabE9akg3R5FwjhbB7lvtGGRiND4HTSimJ4c6qIuSQNnG/vFP5o4KtnFG4XdbdzXT8fUfnXTlygr2kDq5AHrr0pmzq5GP5iBcEOMjjYjY+Jpcj4xRauKR3xc73oV0Y1PzHeFwEAy2UldCMwTcr0zAa+YBqt+ynhZv28fcOuVUVDOmZQ7x6bfGnW4iylTNMl/KCp6NI9Dr9ZqXE4n7SwPxFz/8AWRQDh/MaXURtAV7rA7qek+/r50Q4veBW1dXZGE/9XdPzNI1sZuyK6v8AbkP+G/u2qTiZLXsOF6Az6TQ8Yz+1p/y3+oohhb2a4GOkA/L/AHoTWzQG8cvZVUdAM3w0A+dX+Xwc6J0ygn1Op+tZri9/tcSLU93QsZ6DUifT61seWQoU3GMZpCz4DwregMH8VWLVw9Ll9z7kWPqKMcqIBbH+RJ95es/xS41y1Zs2hmc98gdA7TJ8NAaPcs2wouLnzOIzR7K/hRfGBuf4q5/I/rYV2GbjQD03+leY2L2e729h1uZW7wU6gbGRv41qf2gcfGGwbmcrXAUWZ3KknbrA+YrwTBlgwZGKkfhMN/Wk/HY6i5CZ36PZ+MLbxAUxBI7jnUE9bbeGtM4LcS0crKUafOPUdK89wnNF62CA63V6q/dM+njWgt81WraoL0qSdY7wBgE+fUD3V6fog0jd8Q4ui2zmPp51T47jycOMkTkBB8xBj4UNHFMNcQE3dCJEyJB66jWq3/7VhMmVrqwFIAO8ajbxpeKFsdh8ct1IdR4FTPdPlVpcPAPZyw3KnehVzjuDUQzQSo9oFSR0IkUEv82rbcBboZehWZHrT39Aqze8j420MaVEq7o4y9JBDflXpN490+h+leS/s4xC43Gdsu9gak6Fs4IGnWvXOz0NTn2GOjz/AJF1wyg7hmHzJrX9APEis/ypgSiEH7ruPXvGtBbWbgHhqfoKiuy0golSg1FbqVTVUSY7NSptKsAeaVdikwmkSGBHM2EV8NczCYGZfJhsRWIt3luKnav2dsauTpoNMo8Sdor0Ticdjcn8LfSvBuYr7vcNwE5bTAR0gmGMepotWXx7R6vxDh9rE4QLaTLADWSwAhhtpuAdj61mOROG3MDwvEvdXs2uu5CHcf8ADUH30c5Zx4ZVnaBHloKJcw4ZbtoLcbKCylT/ABD2ZHWsn6QlU6PIsTwMLftqpIJWSwME6E9PTrUzpiBbFpsrLclp9lpUyY+6dp6UcfhzW8QTc3hoPQiAoj4mifH+GhTh32AYr7nWNffRZQxbXFtXlu3c6SpAzLpJ2giQa5e4tJXJcUg7wdhoTIPuonx8A28OSPZur9CKE8fwSM6AKNAzE6bbCtVsZaRSOKuvcutkOrQswO71OvurR4G8950l1W1aSJVs0mdYA3OtCeB4PDMiA2g75dzESf18qr2r1mf7RZFvJ7PYlle5lbuwq93QqZY0Zfomn9np/BcHbh1LWxnUAAMM5IGWHO8gRAGlPwVrI5HUqFIHisx+fxrEctcbL4hDdOS2zd0Mo0GoEOwzHWBM1tuM3uzbOPZjp5VHJC1Q0Tzn9rfFwcRZssTlRc5gTq2gkeg+dZdsFhrluVdVcfh0n3EiKsftMxGbiDEHTKkR4RP50uEWrTBQ6K/rCMPQ7Gr4I8MaRCbuQE/eVDDOA4kaDcAb6+fhUmKwzXRnkj2jBB3LSYrS3OXbW9loP4H1/qRVDF465bJV7Wm0rtVbsSqA+MwrXFt5SpCoF9oAiOkE1WXDuBlKjXrI+s1av4tXJgQADO3XSjWDGCUDOouGOk6n0FZqg2QcYwxxHZOrW9LYQgsJlROg6iKG2uAswLI9shdyJj5jWiF/hTXGzYe0w1MbAAeA8arNdNhzntukgSAQR7p2oJGZ6V+wdB2eJb7xuKu3TITXrVy4FBY/dBOvxrzD9jnDM63MSM6IXIRc3dJywWKj73TWtpxbF9s/Yqe6D9ofGPujx13qOR0GCtnMCQEkHeT8davcIBKlz946eg0qC5hxat7TA/UVfwNjLbUR0GngTrUoX7Hky0GqWoRUgFWQg/MPOuVz3UqYFEk12uCu0gQVzTdIwl5l1OQ7fP5V5m2DTsXQj21Inzj+etevXrQIgiQdwdooFiuVsO0whWfwkig79FYzpUeZ8A4w1pSjBiSvcI8RIJHjB3FaTgnGxjrBtXlVmkd09cp19DG1QcwcgOsPhCzay1t2iTPtoTorD8qzfEcNfw90X2tvaysFuQND4OpGh8a1DWmbnEcv3B9mB21iQVOYC5bg7Etow0jxq3zRhc2EOkFMrQDsVYH6TVfgHNedhbuAgtGVgJVp2Knz8K0GMsZkZY3BHxFKI9M8w5hX7AiNrikehb+tCOJYB3s4l1BlbfT8IgED4mtHxfDk2T4xbPwYA/Sr9hUs4PEZoJKMPUkQPnRsq+geeBpZ4QvaKouraUyBDZmMjUa9RQTgXG7GHuYftE7z4fMtwjOQS7woQ6SfGrHOLTh7bl3z3raWyuwQKB2jabkxHvrScB5VD4ewxeALNsAZEOkZjJInc0b9k2CMRybcxIfEsWzEjIjkZuzHhl0Wd4FErOLFzC5GnMndM+BEVbxXbYNg2j2vFRBX1GxFR8RdGS5eVSuZdY2bqGFBuxjw3mS6WxDTqRA/0iI+VFOGcVDAKyA5eu3uodx6zOKbKPag/H+tGuD8J0kj9b++unpHO+yxi1MQBpEjXUeYPQ1RfHkLDGZ6sJrUWuFgyT8t6AcX4bCmfu9D9aCewtAGzh83aFRpp8JrbcscPsqqlQGY6kwTBHQeFZ/lrhF26XRBoSNfTUmvVeA8q5FGY5B5Rmb+QoZJegpA84AtlmLa/Fj5AdKeOCWbk/2cufG4InzitnY4WqCEQA+J1PxNWU4eZEmopmKt3C/u2EhIXKugGgBYRMepoOLvZ4tlBGVbaaeZkkz7qNcxIpsFGJAYgEjcCRqJ8IrG8T5qw+S4tpgX9gNrO0SPGKSVtlIdGvw+OF+CrBlVgNDOoMRWgWvPP2dcIuIBAZbA172hdj949TXoApuNCTdslWnTTRToqlEzlKuR512sYfSp8VwrSjCqFqmIplzSsYgIqO/hFcFWUMGEEHUHyNTxSoGA3DOW7OHJ7IQp2WZC+gO1EM1S3B4VE4oBMXzBhu7cHk4/9hQLGXC9u0o1zwx92w+MVsOYbEhiOgDfDf5VjbN3uNETaYx6N7PzI+FKzqtNFHimA7QXBBhFBRte8FYi6fe30FencFb7G0IP92mvT2RWfu8NH7g6rq9q2+U9TMsQfEGTR/gTzbAiCFTQ+GUQR5HX4UV1RGRdxGEDKQRIOlY0WjZa7h3E290P8L9PcZrbrA0+FZbnqx9lmXcd2fAHb5/WmBB7o8SuWCccyn7pj4HpW74Zw8MQI0rLYNZxjE7lAfnqK3/DLMFRuT+fjVXpEmv5F7hHDlMnLpNZ/nnhoQEgaka+YjStrhFyJ4ydaAczw6kn9dI+dSvYyIv2fcFyWlI9pta9AsYXLHjVDljh4tYa34lQfSRMUVZ6z7MdBrpNQmpJ0oGBHGeBHEOs3CLYHeQDVvLN0HuqxhuXsOoVRZtgDUDKDr670QNOWijD1EbaU8NTBXQaehCQGuqaiNODVjDqVLPSrGLArpNcrgpRhGmsafTWrGGMaaTTnFRtQMNYVHcSpIpFKBgZi8NO+v8AI6Gsdb5cC4sWmkqxzR/hqCwJ98CvQHSsNwXHm5xS7bfMXtowk7BSwIAHQxHxrMpGTDuL4bktXOzWTlPdnQwsRUnBrhexZeIORJ+AkfrwooFofwD+6KkRke4vwckf9rCghC7eWRpuNQao8UsdrYdY3Uj3jb50SIqoRDFejaj161m9hWmeD2xlxzA7hR8Zr0nhtk6EeAHvrCccw/ZcUdfxZTr4EnavQeF4kBVPjO9Ul0gvsIlYUyYoc2AD3rS7icx9FE/WKvWrZuMR8vgfpV3hnD4uFj0WB7yJ+lTv6AFMNqimOlSkVy2vdFdDUwBhFPy0op1AB1aVdIpq0THYpEV2kaZMU7T12pgFdU0TDu0pUoFKtZizS60qVKMdphpUqxhpprUqVZmGmutSpUGYiubVmcB/8jf/AF9y3SpVn2FGhFVsF7V3/mf+qUqVD2YumqOO9pPU0qVK+zHjnPP/AMqP8qf+VbDDeyv+X8qVKrS6C+zS8N/vW9B9BRGz7TUqVSRiwN6Xh76VKiwD3rq12lWQBppqb0qVEw8/nSfalSorsDO9KYd6VKswHaVKlWM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46" name="Picture 6" descr="http://1.bp.blogspot.com/-nR_3KR48eLk/TwMnJcpJ08I/AAAAAAAAAC0/MtJeChnKBTE/s1600/Caminando-con-Jesus-300x3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114" y="3861048"/>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6586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246"/>
                                        </p:tgtEl>
                                        <p:attrNameLst>
                                          <p:attrName>style.visibility</p:attrName>
                                        </p:attrNameLst>
                                      </p:cBhvr>
                                      <p:to>
                                        <p:strVal val="visible"/>
                                      </p:to>
                                    </p:set>
                                    <p:animEffect transition="in" filter="wheel(1)">
                                      <p:cBhvr>
                                        <p:cTn id="7" dur="2000"/>
                                        <p:tgtEl>
                                          <p:spTgt spid="1024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232248"/>
          </a:xfrm>
        </p:spPr>
        <p:txBody>
          <a:bodyPr>
            <a:normAutofit fontScale="92500" lnSpcReduction="10000"/>
          </a:bodyPr>
          <a:lstStyle/>
          <a:p>
            <a:pPr marL="0" indent="0">
              <a:buNone/>
            </a:pPr>
            <a:r>
              <a:rPr lang="es-CO" dirty="0"/>
              <a:t>Cuando compartimos el yugo de Cristo, significa que cada día tenemos que negar al yo. Cristo puede darnos la doble resolución, la voluntad de sufrir y de librar las batallas del Señor con energía </a:t>
            </a:r>
            <a:r>
              <a:rPr lang="es-CO" dirty="0" smtClean="0"/>
              <a:t>perseverante.</a:t>
            </a:r>
            <a:endParaRPr lang="es-CO" dirty="0"/>
          </a:p>
          <a:p>
            <a:endParaRPr lang="es-CO" dirty="0"/>
          </a:p>
        </p:txBody>
      </p:sp>
      <p:sp>
        <p:nvSpPr>
          <p:cNvPr id="4" name="3 Rectángulo"/>
          <p:cNvSpPr/>
          <p:nvPr/>
        </p:nvSpPr>
        <p:spPr>
          <a:xfrm>
            <a:off x="3851920" y="2690336"/>
            <a:ext cx="4968552" cy="3539430"/>
          </a:xfrm>
          <a:prstGeom prst="rect">
            <a:avLst/>
          </a:prstGeom>
        </p:spPr>
        <p:txBody>
          <a:bodyPr wrap="square">
            <a:spAutoFit/>
          </a:bodyPr>
          <a:lstStyle/>
          <a:p>
            <a:pPr algn="ctr"/>
            <a:r>
              <a:rPr lang="es-CO" sz="2800" dirty="0"/>
              <a:t>El nos capacita para tener éxito en lo que antes era imposible. De este modo, la ley, escrita en nuestros corazones, se convierte en una delicia y un gozo. Somos libres porque deseamos vivir conforme a los mandamientos divinos</a:t>
            </a:r>
          </a:p>
        </p:txBody>
      </p:sp>
      <p:pic>
        <p:nvPicPr>
          <p:cNvPr id="11266" name="Picture 2" descr="http://t2.gstatic.com/images?q=tbn:ANd9GcQkiICq7i5tUGFy_StWjD0gvEz-zGcneIqkkJremUjQHzvSER5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2780928"/>
            <a:ext cx="3744415" cy="360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2761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fade">
                                      <p:cBhvr>
                                        <p:cTn id="7" dur="1000"/>
                                        <p:tgtEl>
                                          <p:spTgt spid="11266"/>
                                        </p:tgtEl>
                                      </p:cBhvr>
                                    </p:animEffect>
                                    <p:anim calcmode="lin" valueType="num">
                                      <p:cBhvr>
                                        <p:cTn id="8" dur="1000" fill="hold"/>
                                        <p:tgtEl>
                                          <p:spTgt spid="11266"/>
                                        </p:tgtEl>
                                        <p:attrNameLst>
                                          <p:attrName>ppt_x</p:attrName>
                                        </p:attrNameLst>
                                      </p:cBhvr>
                                      <p:tavLst>
                                        <p:tav tm="0">
                                          <p:val>
                                            <p:strVal val="#ppt_x"/>
                                          </p:val>
                                        </p:tav>
                                        <p:tav tm="100000">
                                          <p:val>
                                            <p:strVal val="#ppt_x"/>
                                          </p:val>
                                        </p:tav>
                                      </p:tavLst>
                                    </p:anim>
                                    <p:anim calcmode="lin" valueType="num">
                                      <p:cBhvr>
                                        <p:cTn id="9" dur="1000" fill="hold"/>
                                        <p:tgtEl>
                                          <p:spTgt spid="1126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style.rotation</p:attrName>
                                        </p:attrNameLst>
                                      </p:cBhvr>
                                      <p:tavLst>
                                        <p:tav tm="0">
                                          <p:val>
                                            <p:fltVal val="90"/>
                                          </p:val>
                                        </p:tav>
                                        <p:tav tm="100000">
                                          <p:val>
                                            <p:fltVal val="0"/>
                                          </p:val>
                                        </p:tav>
                                      </p:tavLst>
                                    </p:anim>
                                    <p:animEffect transition="in" filter="fade">
                                      <p:cBhvr>
                                        <p:cTn id="1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834880" cy="4104456"/>
          </a:xfrm>
        </p:spPr>
        <p:txBody>
          <a:bodyPr/>
          <a:lstStyle/>
          <a:p>
            <a:pPr marL="0" indent="0" algn="ctr" fontAlgn="base">
              <a:buNone/>
            </a:pPr>
            <a:r>
              <a:rPr lang="es-CO" dirty="0"/>
              <a:t>Si se presenta la </a:t>
            </a:r>
            <a:r>
              <a:rPr lang="es-CO" dirty="0" smtClean="0"/>
              <a:t>Ley </a:t>
            </a:r>
            <a:r>
              <a:rPr lang="es-CO" dirty="0"/>
              <a:t>sin el poder salvador de Cristo, no hay libertad del pecado. Pero la gracia salvadora de Dios, la cual no anula </a:t>
            </a:r>
            <a:r>
              <a:rPr lang="es-CO" dirty="0" smtClean="0"/>
              <a:t>la Ley, </a:t>
            </a:r>
            <a:r>
              <a:rPr lang="es-CO" dirty="0"/>
              <a:t>pone a nuestro alcance el poder que nos libra del pecado, </a:t>
            </a:r>
            <a:endParaRPr lang="es-CO" dirty="0">
              <a:solidFill>
                <a:srgbClr val="FF0000"/>
              </a:solidFill>
            </a:endParaRPr>
          </a:p>
        </p:txBody>
      </p:sp>
      <p:pic>
        <p:nvPicPr>
          <p:cNvPr id="12290" name="Picture 2" descr="http://t2.gstatic.com/images?q=tbn:ANd9GcR01qECXYUg9DMwDLFeZQ9I87_vUnJsglPp0YXmXaKwbnj1aYDrz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476672"/>
            <a:ext cx="3672408" cy="403244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83568" y="4725144"/>
            <a:ext cx="8280920" cy="1200329"/>
          </a:xfrm>
          <a:prstGeom prst="rect">
            <a:avLst/>
          </a:prstGeom>
        </p:spPr>
        <p:txBody>
          <a:bodyPr wrap="square">
            <a:spAutoFit/>
          </a:bodyPr>
          <a:lstStyle/>
          <a:p>
            <a:pPr algn="ctr" fontAlgn="base"/>
            <a:r>
              <a:rPr lang="es-CO" sz="3600" dirty="0"/>
              <a:t>porque “</a:t>
            </a:r>
            <a:r>
              <a:rPr lang="es-CO" sz="3600" b="1" dirty="0">
                <a:latin typeface="Agency FB" pitchFamily="34" charset="0"/>
              </a:rPr>
              <a:t>donde está el Espíritu del Señor, allí hay libertad</a:t>
            </a:r>
            <a:r>
              <a:rPr lang="es-CO" sz="3600" dirty="0"/>
              <a:t>” </a:t>
            </a:r>
            <a:r>
              <a:rPr lang="es-CO" sz="3600" dirty="0">
                <a:solidFill>
                  <a:srgbClr val="FF0000"/>
                </a:solidFill>
              </a:rPr>
              <a:t>(2 Cor.3:17).</a:t>
            </a:r>
          </a:p>
        </p:txBody>
      </p:sp>
    </p:spTree>
    <p:extLst>
      <p:ext uri="{BB962C8B-B14F-4D97-AF65-F5344CB8AC3E}">
        <p14:creationId xmlns:p14="http://schemas.microsoft.com/office/powerpoint/2010/main" val="1214047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barn(inVertical)">
                                      <p:cBhvr>
                                        <p:cTn id="7" dur="500"/>
                                        <p:tgtEl>
                                          <p:spTgt spid="12290"/>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anim calcmode="lin" valueType="num">
                                      <p:cBhvr>
                                        <p:cTn id="13" dur="2000" fill="hold"/>
                                        <p:tgtEl>
                                          <p:spTgt spid="4"/>
                                        </p:tgtEl>
                                        <p:attrNameLst>
                                          <p:attrName>ppt_w</p:attrName>
                                        </p:attrNameLst>
                                      </p:cBhvr>
                                      <p:tavLst>
                                        <p:tav tm="0" fmla="#ppt_w*sin(2.5*pi*$)">
                                          <p:val>
                                            <p:fltVal val="0"/>
                                          </p:val>
                                        </p:tav>
                                        <p:tav tm="100000">
                                          <p:val>
                                            <p:fltVal val="1"/>
                                          </p:val>
                                        </p:tav>
                                      </p:tavLst>
                                    </p:anim>
                                    <p:anim calcmode="lin" valueType="num">
                                      <p:cBhvr>
                                        <p:cTn id="14"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1675</Words>
  <Application>Microsoft Office PowerPoint</Application>
  <PresentationFormat>Presentación en pantalla (4:3)</PresentationFormat>
  <Paragraphs>68</Paragraphs>
  <Slides>21</Slides>
  <Notes>0</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 FIERRO CH</dc:creator>
  <cp:lastModifiedBy>COMPUCENTRO</cp:lastModifiedBy>
  <cp:revision>2</cp:revision>
  <dcterms:created xsi:type="dcterms:W3CDTF">2013-06-04T13:11:53Z</dcterms:created>
  <dcterms:modified xsi:type="dcterms:W3CDTF">2013-07-16T14:19:31Z</dcterms:modified>
</cp:coreProperties>
</file>